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116" d="100"/>
          <a:sy n="116" d="100"/>
        </p:scale>
        <p:origin x="648" y="1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leeman22/CapstoneRepo/blob/main/Data%20Wrangling%20ED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leeman22/CapstoneRepo/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leeman22/CapstoneRepo/blob/main/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leeman22/CapstoneRepo/blob/main/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leeman22/CapstoneRepo/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leeman22/CapstoneRepo/blob/main/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leeman22/CapstoneRepo/blob/main/Applied%20Data%20Science%20Capstone%20Notebook.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leeman22/CapstoneRepo/blob/main/Capstone%20Web%20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John </a:t>
            </a:r>
            <a:r>
              <a:rPr lang="en-US" dirty="0" err="1" smtClean="0">
                <a:solidFill>
                  <a:schemeClr val="bg2"/>
                </a:solidFill>
                <a:latin typeface="Abadi"/>
                <a:ea typeface="SF Pro" pitchFamily="2" charset="0"/>
                <a:cs typeface="SF Pro" pitchFamily="2" charset="0"/>
              </a:rPr>
              <a:t>Leeman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November 2,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1800"/>
              </a:spcAft>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Data wrangling is the process of cleaning data to facilitate it’s use in Exploratory Data Analysis (EDA).</a:t>
            </a:r>
          </a:p>
          <a:p>
            <a:pPr>
              <a:spcBef>
                <a:spcPts val="600"/>
              </a:spcBef>
              <a:spcAft>
                <a:spcPts val="1800"/>
              </a:spcAft>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The number of launches at each site was calculated, as well as the number and occurrences of each orbit type.</a:t>
            </a:r>
          </a:p>
          <a:p>
            <a:pPr>
              <a:spcBef>
                <a:spcPts val="600"/>
              </a:spcBef>
              <a:spcAft>
                <a:spcPts val="1800"/>
              </a:spcAft>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We then created a landing outcome label from outcome column for additional analysis and machine learning. The results were exported to a CSV file.</a:t>
            </a:r>
          </a:p>
          <a:p>
            <a:pPr>
              <a:lnSpc>
                <a:spcPct val="100000"/>
              </a:lnSpc>
              <a:spcBef>
                <a:spcPts val="600"/>
              </a:spcBef>
              <a:spcAft>
                <a:spcPts val="1800"/>
              </a:spcAft>
              <a:buFont typeface="Wingdings" panose="05000000000000000000" pitchFamily="2" charset="2"/>
              <a:buChar char="Ø"/>
            </a:pPr>
            <a:r>
              <a:rPr lang="en-US" sz="1800" dirty="0" err="1">
                <a:hlinkClick r:id="rId3"/>
              </a:rPr>
              <a:t>CapstoneRepo</a:t>
            </a:r>
            <a:r>
              <a:rPr lang="en-US" sz="1800" dirty="0">
                <a:hlinkClick r:id="rId3"/>
              </a:rPr>
              <a:t>/Data Wrangling </a:t>
            </a:r>
            <a:r>
              <a:rPr lang="en-US" sz="1800" dirty="0" err="1">
                <a:hlinkClick r:id="rId3"/>
              </a:rPr>
              <a:t>EDA.ipynb</a:t>
            </a:r>
            <a:r>
              <a:rPr lang="en-US" sz="1800" dirty="0">
                <a:hlinkClick r:id="rId3"/>
              </a:rPr>
              <a:t> at main · jleeman22/</a:t>
            </a:r>
            <a:r>
              <a:rPr lang="en-US" sz="1800" dirty="0" err="1">
                <a:hlinkClick r:id="rId3"/>
              </a:rPr>
              <a:t>CapstoneRepo</a:t>
            </a:r>
            <a:r>
              <a:rPr lang="en-US" sz="1800" dirty="0">
                <a:hlinkClick r:id="rId3"/>
              </a:rPr>
              <a:t> (github.com)</a:t>
            </a:r>
            <a:endParaRPr lang="en-US" dirty="0"/>
          </a:p>
        </p:txBody>
      </p:sp>
      <p:pic>
        <p:nvPicPr>
          <p:cNvPr id="7" name="Picture 6">
            <a:extLst>
              <a:ext uri="{FF2B5EF4-FFF2-40B4-BE49-F238E27FC236}">
                <a16:creationId xmlns=""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53958"/>
            <a:ext cx="4288022" cy="2202678"/>
          </a:xfrm>
          <a:prstGeom prst="rect">
            <a:avLst/>
          </a:prstGeom>
        </p:spPr>
        <p:txBody>
          <a:bodyPr lIns="91440" tIns="45720" rIns="91440" bIns="45720" anchor="t"/>
          <a:lstStyle/>
          <a:p>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a:t>
            </a:r>
            <a:endParaRPr lang="en-US" sz="2000"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Slide Number Placeholder 3">
            <a:extLst>
              <a:ext uri="{FF2B5EF4-FFF2-40B4-BE49-F238E27FC236}">
                <a16:creationId xmlns:a16="http://schemas.microsoft.com/office/drawing/2014/main" xmlns="" id="{2C4E03D3-761E-7549-A4C6-7E585EBC4F01}"/>
              </a:ext>
            </a:extLst>
          </p:cNvPr>
          <p:cNvSpPr txBox="1">
            <a:spLocks/>
          </p:cNvSpPr>
          <p:nvPr/>
        </p:nvSpPr>
        <p:spPr>
          <a:xfrm>
            <a:off x="8714772" y="6433577"/>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11</a:t>
            </a:fld>
            <a:endParaRPr lang="en-US" dirty="0"/>
          </a:p>
        </p:txBody>
      </p:sp>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endParaRPr lang="en-US" dirty="0"/>
          </a:p>
        </p:txBody>
      </p:sp>
      <p:sp>
        <p:nvSpPr>
          <p:cNvPr id="9"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0"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err="1">
                <a:hlinkClick r:id="rId3"/>
              </a:rPr>
              <a:t>CapstoneRepo</a:t>
            </a:r>
            <a:r>
              <a:rPr lang="en-US" sz="2400" dirty="0">
                <a:hlinkClick r:id="rId3"/>
              </a:rPr>
              <a:t>/EDA with Visualization </a:t>
            </a:r>
            <a:r>
              <a:rPr lang="en-US" sz="2400" dirty="0" err="1">
                <a:hlinkClick r:id="rId3"/>
              </a:rPr>
              <a:t>lab.ipynb</a:t>
            </a:r>
            <a:r>
              <a:rPr lang="en-US" sz="2400" dirty="0">
                <a:hlinkClick r:id="rId3"/>
              </a:rPr>
              <a:t> at main · jleeman22/</a:t>
            </a:r>
            <a:r>
              <a:rPr lang="en-US" sz="2400" dirty="0" err="1">
                <a:hlinkClick r:id="rId3"/>
              </a:rPr>
              <a:t>CapstoneRepo</a:t>
            </a:r>
            <a:r>
              <a:rPr lang="en-US" sz="2400" dirty="0">
                <a:hlinkClick r:id="rId3"/>
              </a:rPr>
              <a:t> (github.com)</a:t>
            </a:r>
            <a:endParaRPr lang="en-US" dirty="0"/>
          </a:p>
        </p:txBody>
      </p:sp>
      <p:pic>
        <p:nvPicPr>
          <p:cNvPr id="11" name="Picture 10">
            <a:extLst>
              <a:ext uri="{FF2B5EF4-FFF2-40B4-BE49-F238E27FC236}">
                <a16:creationId xmlns:a16="http://schemas.microsoft.com/office/drawing/2014/main" xmlns=""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12" name="Picture 11">
            <a:extLst>
              <a:ext uri="{FF2B5EF4-FFF2-40B4-BE49-F238E27FC236}">
                <a16:creationId xmlns:a16="http://schemas.microsoft.com/office/drawing/2014/main" xmlns=""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a:rPr>
              <a:t>Used EDA </a:t>
            </a:r>
            <a:r>
              <a:rPr lang="en-US" sz="1800" dirty="0">
                <a:solidFill>
                  <a:schemeClr val="accent3">
                    <a:lumMod val="25000"/>
                  </a:schemeClr>
                </a:solidFill>
                <a:latin typeface="Abadi"/>
              </a:rPr>
              <a:t>with SQL to get </a:t>
            </a:r>
            <a:r>
              <a:rPr lang="en-US" sz="1800" dirty="0" smtClean="0">
                <a:solidFill>
                  <a:schemeClr val="accent3">
                    <a:lumMod val="25000"/>
                  </a:schemeClr>
                </a:solidFill>
                <a:latin typeface="Abadi"/>
              </a:rPr>
              <a:t>a better understanding of the dataset. Queries were written to find:</a:t>
            </a:r>
            <a:endParaRPr lang="en-US" sz="1800" dirty="0">
              <a:solidFill>
                <a:schemeClr val="accent3">
                  <a:lumMod val="25000"/>
                </a:schemeClr>
              </a:solidFill>
              <a:latin typeface="Abadi"/>
            </a:endParaRPr>
          </a:p>
          <a:p>
            <a:pPr lvl="1">
              <a:lnSpc>
                <a:spcPct val="100000"/>
              </a:lnSpc>
              <a:spcBef>
                <a:spcPts val="1400"/>
              </a:spcBef>
              <a:buFont typeface="Wingdings" panose="05000000000000000000" pitchFamily="2" charset="2"/>
              <a:buChar char="Ø"/>
            </a:pPr>
            <a:r>
              <a:rPr lang="en-US" sz="1800" dirty="0">
                <a:solidFill>
                  <a:schemeClr val="bg2">
                    <a:lumMod val="50000"/>
                  </a:schemeClr>
                </a:solidFill>
                <a:latin typeface="Abadi"/>
              </a:rPr>
              <a:t>The names of unique launch sites in the space mission.</a:t>
            </a:r>
          </a:p>
          <a:p>
            <a:pPr lvl="1">
              <a:lnSpc>
                <a:spcPct val="100000"/>
              </a:lnSpc>
              <a:spcBef>
                <a:spcPts val="1400"/>
              </a:spcBef>
              <a:buFont typeface="Wingdings" panose="05000000000000000000" pitchFamily="2" charset="2"/>
              <a:buChar char="Ø"/>
            </a:pPr>
            <a:r>
              <a:rPr lang="en-US" sz="1800" dirty="0">
                <a:solidFill>
                  <a:schemeClr val="bg2">
                    <a:lumMod val="50000"/>
                  </a:schemeClr>
                </a:solidFill>
                <a:latin typeface="Abadi"/>
              </a:rPr>
              <a:t>The total payload mass carried by boosters launched by NASA (CRS</a:t>
            </a:r>
            <a:r>
              <a:rPr lang="en-US" sz="1800" dirty="0" smtClean="0">
                <a:solidFill>
                  <a:schemeClr val="bg2">
                    <a:lumMod val="50000"/>
                  </a:schemeClr>
                </a:solidFill>
                <a:latin typeface="Abadi"/>
              </a:rPr>
              <a:t>).</a:t>
            </a:r>
            <a:endParaRPr lang="en-US" sz="1800" dirty="0">
              <a:solidFill>
                <a:schemeClr val="bg2">
                  <a:lumMod val="50000"/>
                </a:schemeClr>
              </a:solidFill>
              <a:latin typeface="Abadi"/>
            </a:endParaRPr>
          </a:p>
          <a:p>
            <a:pPr lvl="1">
              <a:lnSpc>
                <a:spcPct val="100000"/>
              </a:lnSpc>
              <a:spcBef>
                <a:spcPts val="1400"/>
              </a:spcBef>
              <a:buFont typeface="Wingdings" panose="05000000000000000000" pitchFamily="2" charset="2"/>
              <a:buChar char="Ø"/>
            </a:pPr>
            <a:r>
              <a:rPr lang="en-US" sz="1800" dirty="0">
                <a:solidFill>
                  <a:schemeClr val="bg2">
                    <a:lumMod val="50000"/>
                  </a:schemeClr>
                </a:solidFill>
                <a:latin typeface="Abadi"/>
              </a:rPr>
              <a:t>The average payload mass carried by booster version F9 </a:t>
            </a:r>
            <a:r>
              <a:rPr lang="en-US" sz="1800" dirty="0" smtClean="0">
                <a:solidFill>
                  <a:schemeClr val="bg2">
                    <a:lumMod val="50000"/>
                  </a:schemeClr>
                </a:solidFill>
                <a:latin typeface="Abadi"/>
              </a:rPr>
              <a:t>v1.1.</a:t>
            </a:r>
            <a:endParaRPr lang="en-US" sz="1800" dirty="0">
              <a:solidFill>
                <a:schemeClr val="bg2">
                  <a:lumMod val="50000"/>
                </a:schemeClr>
              </a:solidFill>
              <a:latin typeface="Abadi"/>
            </a:endParaRPr>
          </a:p>
          <a:p>
            <a:pPr lvl="1">
              <a:lnSpc>
                <a:spcPct val="100000"/>
              </a:lnSpc>
              <a:spcBef>
                <a:spcPts val="1400"/>
              </a:spcBef>
              <a:buFont typeface="Wingdings" panose="05000000000000000000" pitchFamily="2" charset="2"/>
              <a:buChar char="Ø"/>
            </a:pPr>
            <a:r>
              <a:rPr lang="en-US" sz="1800" dirty="0">
                <a:solidFill>
                  <a:schemeClr val="bg2">
                    <a:lumMod val="50000"/>
                  </a:schemeClr>
                </a:solidFill>
                <a:latin typeface="Abadi"/>
              </a:rPr>
              <a:t>The total number of successful and failure mission </a:t>
            </a:r>
            <a:r>
              <a:rPr lang="en-US" sz="1800" dirty="0" smtClean="0">
                <a:solidFill>
                  <a:schemeClr val="bg2">
                    <a:lumMod val="50000"/>
                  </a:schemeClr>
                </a:solidFill>
                <a:latin typeface="Abadi"/>
              </a:rPr>
              <a:t>outcomes.</a:t>
            </a:r>
            <a:endParaRPr lang="en-US" sz="1800" dirty="0">
              <a:solidFill>
                <a:schemeClr val="bg2">
                  <a:lumMod val="50000"/>
                </a:schemeClr>
              </a:solidFill>
              <a:latin typeface="Abadi"/>
            </a:endParaRPr>
          </a:p>
          <a:p>
            <a:pPr lvl="1">
              <a:lnSpc>
                <a:spcPct val="100000"/>
              </a:lnSpc>
              <a:spcBef>
                <a:spcPts val="1400"/>
              </a:spcBef>
              <a:buFont typeface="Wingdings" panose="05000000000000000000" pitchFamily="2" charset="2"/>
              <a:buChar char="Ø"/>
            </a:pPr>
            <a:r>
              <a:rPr lang="en-US" sz="1800" dirty="0">
                <a:solidFill>
                  <a:schemeClr val="bg2">
                    <a:lumMod val="50000"/>
                  </a:schemeClr>
                </a:solidFill>
                <a:latin typeface="Abadi"/>
              </a:rPr>
              <a:t>The failed landing outcomes in drone ship, their booster version and launch site names</a:t>
            </a:r>
            <a:r>
              <a:rPr lang="en-US" sz="1800" dirty="0" smtClean="0">
                <a:solidFill>
                  <a:schemeClr val="bg2">
                    <a:lumMod val="50000"/>
                  </a:schemeClr>
                </a:solidFill>
                <a:latin typeface="Abadi"/>
              </a:rPr>
              <a:t>.</a:t>
            </a:r>
          </a:p>
          <a:p>
            <a:pPr lvl="1">
              <a:lnSpc>
                <a:spcPct val="100000"/>
              </a:lnSpc>
              <a:spcBef>
                <a:spcPts val="1400"/>
              </a:spcBef>
              <a:buFont typeface="Wingdings" panose="05000000000000000000" pitchFamily="2" charset="2"/>
              <a:buChar char="Ø"/>
            </a:pPr>
            <a:r>
              <a:rPr lang="en-US" sz="1800" dirty="0" smtClean="0">
                <a:solidFill>
                  <a:schemeClr val="bg2">
                    <a:lumMod val="50000"/>
                  </a:schemeClr>
                </a:solidFill>
                <a:latin typeface="Abadi"/>
              </a:rPr>
              <a:t>The ranks of the landing outcome counts or successes for given periods of time.</a:t>
            </a:r>
            <a:endParaRPr lang="en-US" sz="1800" dirty="0">
              <a:solidFill>
                <a:schemeClr val="accent3">
                  <a:lumMod val="25000"/>
                </a:schemeClr>
              </a:solidFill>
              <a:latin typeface="Abadi"/>
            </a:endParaRPr>
          </a:p>
          <a:p>
            <a:pPr>
              <a:lnSpc>
                <a:spcPct val="100000"/>
              </a:lnSpc>
              <a:spcBef>
                <a:spcPts val="1400"/>
              </a:spcBef>
              <a:buFont typeface="Wingdings" panose="05000000000000000000" pitchFamily="2" charset="2"/>
              <a:buChar char="Ø"/>
            </a:pPr>
            <a:r>
              <a:rPr lang="en-US" sz="1800" dirty="0" err="1">
                <a:hlinkClick r:id="rId3"/>
              </a:rPr>
              <a:t>CapstoneRepo</a:t>
            </a:r>
            <a:r>
              <a:rPr lang="en-US" sz="1800" dirty="0">
                <a:hlinkClick r:id="rId3"/>
              </a:rPr>
              <a:t>/EDA with SQL </a:t>
            </a:r>
            <a:r>
              <a:rPr lang="en-US" sz="1800" dirty="0" err="1">
                <a:hlinkClick r:id="rId3"/>
              </a:rPr>
              <a:t>Lab.ipynb</a:t>
            </a:r>
            <a:r>
              <a:rPr lang="en-US" sz="1800" dirty="0">
                <a:hlinkClick r:id="rId3"/>
              </a:rPr>
              <a:t> at main · jleeman22/</a:t>
            </a:r>
            <a:r>
              <a:rPr lang="en-US" sz="1800" dirty="0" err="1">
                <a:hlinkClick r:id="rId3"/>
              </a:rPr>
              <a:t>CapstoneRepo</a:t>
            </a:r>
            <a:r>
              <a:rPr lang="en-US" sz="1800" dirty="0">
                <a:hlinkClick r:id="rId3"/>
              </a:rPr>
              <a:t> (github.com)</a:t>
            </a:r>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We </a:t>
            </a:r>
            <a:r>
              <a:rPr lang="en-US" sz="1800" dirty="0" smtClean="0">
                <a:solidFill>
                  <a:schemeClr val="accent3">
                    <a:lumMod val="25000"/>
                  </a:schemeClr>
                </a:solidFill>
                <a:latin typeface="Abadi" panose="020B0604020104020204" pitchFamily="34" charset="0"/>
              </a:rPr>
              <a:t>wanted to visualize the launch data in an interactive folium map with marked launch </a:t>
            </a:r>
            <a:r>
              <a:rPr lang="en-US" sz="1800" dirty="0">
                <a:solidFill>
                  <a:schemeClr val="accent3">
                    <a:lumMod val="25000"/>
                  </a:schemeClr>
                </a:solidFill>
                <a:latin typeface="Abadi" panose="020B0604020104020204" pitchFamily="34" charset="0"/>
              </a:rPr>
              <a:t>sites, </a:t>
            </a:r>
            <a:r>
              <a:rPr lang="en-US" sz="1800" dirty="0" smtClean="0">
                <a:solidFill>
                  <a:schemeClr val="accent3">
                    <a:lumMod val="25000"/>
                  </a:schemeClr>
                </a:solidFill>
                <a:latin typeface="Abadi" panose="020B0604020104020204" pitchFamily="34" charset="0"/>
              </a:rPr>
              <a:t>mapped </a:t>
            </a:r>
            <a:r>
              <a:rPr lang="en-US" sz="1800" dirty="0">
                <a:solidFill>
                  <a:schemeClr val="accent3">
                    <a:lumMod val="25000"/>
                  </a:schemeClr>
                </a:solidFill>
                <a:latin typeface="Abadi" panose="020B0604020104020204" pitchFamily="34" charset="0"/>
              </a:rPr>
              <a:t>objects such as markers, circles, lines </a:t>
            </a:r>
            <a:r>
              <a:rPr lang="en-US" sz="1800" dirty="0" smtClean="0">
                <a:solidFill>
                  <a:schemeClr val="accent3">
                    <a:lumMod val="25000"/>
                  </a:schemeClr>
                </a:solidFill>
                <a:latin typeface="Abadi" panose="020B0604020104020204" pitchFamily="34" charset="0"/>
              </a:rPr>
              <a:t>to indicate </a:t>
            </a:r>
            <a:r>
              <a:rPr lang="en-US" sz="1800" dirty="0">
                <a:solidFill>
                  <a:schemeClr val="accent3">
                    <a:lumMod val="25000"/>
                  </a:schemeClr>
                </a:solidFill>
                <a:latin typeface="Abadi" panose="020B0604020104020204" pitchFamily="34" charset="0"/>
              </a:rPr>
              <a:t>the success or failure of </a:t>
            </a:r>
            <a:r>
              <a:rPr lang="en-US" sz="1800" dirty="0" smtClean="0">
                <a:solidFill>
                  <a:schemeClr val="accent3">
                    <a:lumMod val="25000"/>
                  </a:schemeClr>
                </a:solidFill>
                <a:latin typeface="Abadi" panose="020B0604020104020204" pitchFamily="34" charset="0"/>
              </a:rPr>
              <a:t>launches.</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We assigned the </a:t>
            </a:r>
            <a:r>
              <a:rPr lang="en-US" sz="1800" dirty="0" err="1" smtClean="0">
                <a:solidFill>
                  <a:schemeClr val="accent3">
                    <a:lumMod val="25000"/>
                  </a:schemeClr>
                </a:solidFill>
                <a:latin typeface="Abadi" panose="020B0604020104020204" pitchFamily="34" charset="0"/>
              </a:rPr>
              <a:t>dataframe</a:t>
            </a:r>
            <a:r>
              <a:rPr lang="en-US" sz="1800" dirty="0" smtClean="0">
                <a:solidFill>
                  <a:schemeClr val="accent3">
                    <a:lumMod val="25000"/>
                  </a:schemeClr>
                </a:solidFill>
                <a:latin typeface="Abadi" panose="020B0604020104020204" pitchFamily="34" charset="0"/>
              </a:rPr>
              <a:t> launch </a:t>
            </a:r>
            <a:r>
              <a:rPr lang="en-US" sz="1800" dirty="0">
                <a:solidFill>
                  <a:schemeClr val="accent3">
                    <a:lumMod val="25000"/>
                  </a:schemeClr>
                </a:solidFill>
                <a:latin typeface="Abadi" panose="020B0604020104020204" pitchFamily="34" charset="0"/>
              </a:rPr>
              <a:t>outcomes (failure or success) to class 0 and </a:t>
            </a:r>
            <a:r>
              <a:rPr lang="en-US" sz="1800" dirty="0" smtClean="0">
                <a:solidFill>
                  <a:schemeClr val="accent3">
                    <a:lumMod val="25000"/>
                  </a:schemeClr>
                </a:solidFill>
                <a:latin typeface="Abadi" panose="020B0604020104020204" pitchFamily="34" charset="0"/>
              </a:rPr>
              <a:t>1 (0 </a:t>
            </a:r>
            <a:r>
              <a:rPr lang="en-US" sz="1800" dirty="0">
                <a:solidFill>
                  <a:schemeClr val="accent3">
                    <a:lumMod val="25000"/>
                  </a:schemeClr>
                </a:solidFill>
                <a:latin typeface="Abadi" panose="020B0604020104020204" pitchFamily="34" charset="0"/>
              </a:rPr>
              <a:t>for </a:t>
            </a:r>
            <a:r>
              <a:rPr lang="en-US" sz="1800" dirty="0" smtClean="0">
                <a:solidFill>
                  <a:schemeClr val="accent3">
                    <a:lumMod val="25000"/>
                  </a:schemeClr>
                </a:solidFill>
                <a:latin typeface="Abadi" panose="020B0604020104020204" pitchFamily="34" charset="0"/>
              </a:rPr>
              <a:t>failure 1 </a:t>
            </a:r>
            <a:r>
              <a:rPr lang="en-US" sz="1800" dirty="0">
                <a:solidFill>
                  <a:schemeClr val="accent3">
                    <a:lumMod val="25000"/>
                  </a:schemeClr>
                </a:solidFill>
                <a:latin typeface="Abadi" panose="020B0604020104020204" pitchFamily="34" charset="0"/>
              </a:rPr>
              <a:t>for </a:t>
            </a:r>
            <a:r>
              <a:rPr lang="en-US" sz="1800" dirty="0" smtClean="0">
                <a:solidFill>
                  <a:schemeClr val="accent3">
                    <a:lumMod val="25000"/>
                  </a:schemeClr>
                </a:solidFill>
                <a:latin typeface="Abadi" panose="020B0604020104020204" pitchFamily="34" charset="0"/>
              </a:rPr>
              <a:t>success) with red and green markers on the map in </a:t>
            </a:r>
            <a:r>
              <a:rPr lang="en-US" sz="1800" dirty="0" err="1" smtClean="0">
                <a:solidFill>
                  <a:schemeClr val="accent3">
                    <a:lumMod val="25000"/>
                  </a:schemeClr>
                </a:solidFill>
                <a:latin typeface="Abadi" panose="020B0604020104020204" pitchFamily="34" charset="0"/>
              </a:rPr>
              <a:t>MapCluster</a:t>
            </a:r>
            <a:r>
              <a:rPr lang="en-US" sz="1800" dirty="0" smtClean="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We </a:t>
            </a:r>
            <a:r>
              <a:rPr lang="en-US" sz="1800" dirty="0">
                <a:solidFill>
                  <a:schemeClr val="accent3">
                    <a:lumMod val="25000"/>
                  </a:schemeClr>
                </a:solidFill>
                <a:latin typeface="Abadi" panose="020B0604020104020204" pitchFamily="34" charset="0"/>
              </a:rPr>
              <a:t>calculated the distances between a launch site to its </a:t>
            </a:r>
            <a:r>
              <a:rPr lang="en-US" sz="1800" dirty="0" smtClean="0">
                <a:solidFill>
                  <a:schemeClr val="accent3">
                    <a:lumMod val="25000"/>
                  </a:schemeClr>
                </a:solidFill>
                <a:latin typeface="Abadi" panose="020B0604020104020204" pitchFamily="34" charset="0"/>
              </a:rPr>
              <a:t>proximities to find answers to some questions: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Ø"/>
            </a:pPr>
            <a:r>
              <a:rPr lang="en-US" sz="1800" dirty="0">
                <a:solidFill>
                  <a:schemeClr val="bg2">
                    <a:lumMod val="50000"/>
                  </a:schemeClr>
                </a:solidFill>
                <a:latin typeface="Abadi" panose="020B0604020104020204" pitchFamily="34" charset="0"/>
              </a:rPr>
              <a:t>Are launch sites near railways, highways and </a:t>
            </a:r>
            <a:r>
              <a:rPr lang="en-US" sz="1800" dirty="0" smtClean="0">
                <a:solidFill>
                  <a:schemeClr val="bg2">
                    <a:lumMod val="50000"/>
                  </a:schemeClr>
                </a:solidFill>
                <a:latin typeface="Abadi" panose="020B0604020104020204" pitchFamily="34" charset="0"/>
              </a:rPr>
              <a:t>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 typeface="Wingdings" panose="05000000000000000000" pitchFamily="2" charset="2"/>
              <a:buChar char="Ø"/>
            </a:pPr>
            <a:r>
              <a:rPr lang="en-US" sz="1800" dirty="0" smtClean="0">
                <a:solidFill>
                  <a:schemeClr val="bg2">
                    <a:lumMod val="50000"/>
                  </a:schemeClr>
                </a:solidFill>
                <a:latin typeface="Abadi" panose="020B0604020104020204" pitchFamily="34" charset="0"/>
              </a:rPr>
              <a:t>Are launch sites close to nearby cities?</a:t>
            </a:r>
            <a:endParaRPr lang="en-US" sz="1800" dirty="0">
              <a:solidFill>
                <a:schemeClr val="bg2">
                  <a:lumMod val="50000"/>
                </a:schemeClr>
              </a:solidFill>
              <a:latin typeface="Abadi" panose="020B0604020104020204" pitchFamily="34" charset="0"/>
            </a:endParaRPr>
          </a:p>
          <a:p>
            <a:pPr>
              <a:buFont typeface="Wingdings" panose="05000000000000000000" pitchFamily="2" charset="2"/>
              <a:buChar char="Ø"/>
            </a:pPr>
            <a:r>
              <a:rPr lang="en-US" dirty="0" err="1">
                <a:hlinkClick r:id="rId3"/>
              </a:rPr>
              <a:t>CapstoneRepo</a:t>
            </a:r>
            <a:r>
              <a:rPr lang="en-US" dirty="0">
                <a:hlinkClick r:id="rId3"/>
              </a:rPr>
              <a:t>/Visual Analytics with Folium </a:t>
            </a:r>
            <a:r>
              <a:rPr lang="en-US" dirty="0" err="1">
                <a:hlinkClick r:id="rId3"/>
              </a:rPr>
              <a:t>lab.ipynb</a:t>
            </a:r>
            <a:r>
              <a:rPr lang="en-US" dirty="0">
                <a:hlinkClick r:id="rId3"/>
              </a:rPr>
              <a:t> at main · jleeman22/</a:t>
            </a:r>
            <a:r>
              <a:rPr lang="en-US" dirty="0" err="1">
                <a:hlinkClick r:id="rId3"/>
              </a:rPr>
              <a:t>CapstoneRepo</a:t>
            </a:r>
            <a:r>
              <a:rPr lang="en-US" dirty="0">
                <a:hlinkClick r:id="rId3"/>
              </a:rPr>
              <a:t> (github.com)</a:t>
            </a:r>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spcAft>
                <a:spcPts val="1200"/>
              </a:spcAft>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Built </a:t>
            </a:r>
            <a:r>
              <a:rPr lang="en-US" sz="1800" dirty="0">
                <a:solidFill>
                  <a:schemeClr val="accent3">
                    <a:lumMod val="25000"/>
                  </a:schemeClr>
                </a:solidFill>
                <a:latin typeface="Abadi" panose="020B0604020104020204" pitchFamily="34" charset="0"/>
              </a:rPr>
              <a:t>an 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dash which allowed users to select different inputs.</a:t>
            </a:r>
            <a:endParaRPr lang="en-US" sz="1800" dirty="0">
              <a:solidFill>
                <a:schemeClr val="accent3">
                  <a:lumMod val="25000"/>
                </a:schemeClr>
              </a:solidFill>
              <a:latin typeface="Abadi" panose="020B0604020104020204" pitchFamily="34" charset="0"/>
            </a:endParaRPr>
          </a:p>
          <a:p>
            <a:pPr>
              <a:lnSpc>
                <a:spcPct val="100000"/>
              </a:lnSpc>
              <a:spcBef>
                <a:spcPts val="1400"/>
              </a:spcBef>
              <a:spcAft>
                <a:spcPts val="1200"/>
              </a:spcAft>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Plotted </a:t>
            </a:r>
            <a:r>
              <a:rPr lang="en-US" sz="1800" dirty="0">
                <a:solidFill>
                  <a:schemeClr val="accent3">
                    <a:lumMod val="25000"/>
                  </a:schemeClr>
                </a:solidFill>
                <a:latin typeface="Abadi" panose="020B0604020104020204" pitchFamily="34" charset="0"/>
              </a:rPr>
              <a:t>pie charts showing the total launches by a certain </a:t>
            </a:r>
            <a:r>
              <a:rPr lang="en-US" sz="1800" dirty="0" smtClean="0">
                <a:solidFill>
                  <a:schemeClr val="accent3">
                    <a:lumMod val="25000"/>
                  </a:schemeClr>
                </a:solidFill>
                <a:latin typeface="Abadi" panose="020B0604020104020204" pitchFamily="34" charset="0"/>
              </a:rPr>
              <a:t>sites.</a:t>
            </a:r>
            <a:endParaRPr lang="en-US" sz="1800" dirty="0">
              <a:solidFill>
                <a:schemeClr val="accent3">
                  <a:lumMod val="25000"/>
                </a:schemeClr>
              </a:solidFill>
              <a:latin typeface="Abadi" panose="020B0604020104020204" pitchFamily="34" charset="0"/>
            </a:endParaRPr>
          </a:p>
          <a:p>
            <a:pPr>
              <a:lnSpc>
                <a:spcPct val="100000"/>
              </a:lnSpc>
              <a:spcBef>
                <a:spcPts val="1400"/>
              </a:spcBef>
              <a:spcAft>
                <a:spcPts val="1200"/>
              </a:spcAft>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Plotted </a:t>
            </a:r>
            <a:r>
              <a:rPr lang="en-US" sz="1800" dirty="0">
                <a:solidFill>
                  <a:schemeClr val="accent3">
                    <a:lumMod val="25000"/>
                  </a:schemeClr>
                </a:solidFill>
                <a:latin typeface="Abadi" panose="020B0604020104020204" pitchFamily="34" charset="0"/>
              </a:rPr>
              <a:t>scatter graph showing the relationship with Outcome and Payload Mass (Kg) for the different booster version</a:t>
            </a:r>
            <a:r>
              <a:rPr lang="en-US" sz="1800" dirty="0" smtClean="0">
                <a:solidFill>
                  <a:schemeClr val="accent3">
                    <a:lumMod val="25000"/>
                  </a:schemeClr>
                </a:solidFill>
                <a:latin typeface="Abadi" panose="020B0604020104020204" pitchFamily="34" charset="0"/>
              </a:rPr>
              <a:t>.</a:t>
            </a:r>
          </a:p>
          <a:p>
            <a:pPr marL="0" indent="0">
              <a:lnSpc>
                <a:spcPct val="100000"/>
              </a:lnSpc>
              <a:spcBef>
                <a:spcPts val="1400"/>
              </a:spcBef>
              <a:spcAft>
                <a:spcPts val="1200"/>
              </a:spcAft>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spcAft>
                <a:spcPts val="1200"/>
              </a:spcAft>
              <a:buFont typeface="Wingdings" panose="05000000000000000000" pitchFamily="2" charset="2"/>
              <a:buChar char="Ø"/>
            </a:pPr>
            <a:r>
              <a:rPr lang="en-US" sz="1800" dirty="0" err="1" smtClean="0">
                <a:solidFill>
                  <a:schemeClr val="accent3">
                    <a:lumMod val="25000"/>
                  </a:schemeClr>
                </a:solidFill>
                <a:latin typeface="Abadi"/>
              </a:rPr>
              <a:t>GitHub</a:t>
            </a:r>
            <a:r>
              <a:rPr lang="en-US" sz="1800" dirty="0" smtClean="0">
                <a:solidFill>
                  <a:schemeClr val="accent3">
                    <a:lumMod val="25000"/>
                  </a:schemeClr>
                </a:solidFill>
                <a:latin typeface="Abadi"/>
              </a:rPr>
              <a:t> </a:t>
            </a:r>
            <a:r>
              <a:rPr lang="en-US" sz="1800" dirty="0" smtClean="0">
                <a:solidFill>
                  <a:schemeClr val="accent3">
                    <a:lumMod val="25000"/>
                  </a:schemeClr>
                </a:solidFill>
                <a:latin typeface="Abadi"/>
              </a:rPr>
              <a:t>URL:</a:t>
            </a:r>
            <a:r>
              <a:rPr lang="en-US" sz="1800" dirty="0">
                <a:hlinkClick r:id="rId3"/>
              </a:rPr>
              <a:t>CapstoneRepo/EDA with Visualization </a:t>
            </a:r>
            <a:r>
              <a:rPr lang="en-US" sz="1800" dirty="0" err="1">
                <a:hlinkClick r:id="rId3"/>
              </a:rPr>
              <a:t>lab.ipynb</a:t>
            </a:r>
            <a:r>
              <a:rPr lang="en-US" sz="1800" dirty="0">
                <a:hlinkClick r:id="rId3"/>
              </a:rPr>
              <a:t> at main · jleeman22/</a:t>
            </a:r>
            <a:r>
              <a:rPr lang="en-US" sz="1800" dirty="0" err="1">
                <a:hlinkClick r:id="rId3"/>
              </a:rPr>
              <a:t>CapstoneRepo</a:t>
            </a:r>
            <a:r>
              <a:rPr lang="en-US" sz="1800" dirty="0">
                <a:hlinkClick r:id="rId3"/>
              </a:rPr>
              <a:t> (github.com)</a:t>
            </a:r>
            <a:endParaRPr lang="en-US" sz="1800" dirty="0">
              <a:solidFill>
                <a:srgbClr val="1C7DDB"/>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smtClean="0">
                <a:solidFill>
                  <a:schemeClr val="accent3">
                    <a:lumMod val="25000"/>
                  </a:schemeClr>
                </a:solidFill>
                <a:latin typeface="Abadi" panose="020B0604020104020204" pitchFamily="34" charset="0"/>
              </a:rPr>
              <a:t>Building the model</a:t>
            </a:r>
          </a:p>
          <a:p>
            <a:pPr lvl="1">
              <a:lnSpc>
                <a:spcPct val="100000"/>
              </a:lnSpc>
              <a:spcBef>
                <a:spcPts val="0"/>
              </a:spcBef>
            </a:pPr>
            <a:r>
              <a:rPr lang="en-US" sz="1600" dirty="0" smtClean="0">
                <a:solidFill>
                  <a:schemeClr val="accent3">
                    <a:lumMod val="25000"/>
                  </a:schemeClr>
                </a:solidFill>
                <a:latin typeface="Abadi" panose="020B0604020104020204" pitchFamily="34" charset="0"/>
              </a:rPr>
              <a:t>Loaded </a:t>
            </a:r>
            <a:r>
              <a:rPr lang="en-US" sz="1600" dirty="0">
                <a:solidFill>
                  <a:schemeClr val="accent3">
                    <a:lumMod val="25000"/>
                  </a:schemeClr>
                </a:solidFill>
                <a:latin typeface="Abadi" panose="020B0604020104020204" pitchFamily="34" charset="0"/>
              </a:rPr>
              <a:t>the data using numpy and </a:t>
            </a:r>
            <a:r>
              <a:rPr lang="en-US" sz="1600" dirty="0" smtClean="0">
                <a:solidFill>
                  <a:schemeClr val="accent3">
                    <a:lumMod val="25000"/>
                  </a:schemeClr>
                </a:solidFill>
                <a:latin typeface="Abadi" panose="020B0604020104020204" pitchFamily="34" charset="0"/>
              </a:rPr>
              <a:t>pandas</a:t>
            </a:r>
          </a:p>
          <a:p>
            <a:pPr lvl="1">
              <a:lnSpc>
                <a:spcPct val="100000"/>
              </a:lnSpc>
              <a:spcBef>
                <a:spcPts val="0"/>
              </a:spcBef>
            </a:pPr>
            <a:r>
              <a:rPr lang="en-US" sz="1600" dirty="0" smtClean="0">
                <a:solidFill>
                  <a:schemeClr val="accent3">
                    <a:lumMod val="25000"/>
                  </a:schemeClr>
                </a:solidFill>
                <a:latin typeface="Abadi" panose="020B0604020104020204" pitchFamily="34" charset="0"/>
              </a:rPr>
              <a:t>Transformed </a:t>
            </a:r>
            <a:r>
              <a:rPr lang="en-US" sz="1600" dirty="0">
                <a:solidFill>
                  <a:schemeClr val="accent3">
                    <a:lumMod val="25000"/>
                  </a:schemeClr>
                </a:solidFill>
                <a:latin typeface="Abadi" panose="020B0604020104020204" pitchFamily="34" charset="0"/>
              </a:rPr>
              <a:t>the </a:t>
            </a:r>
            <a:r>
              <a:rPr lang="en-US" sz="1600" dirty="0" smtClean="0">
                <a:solidFill>
                  <a:schemeClr val="accent3">
                    <a:lumMod val="25000"/>
                  </a:schemeClr>
                </a:solidFill>
                <a:latin typeface="Abadi" panose="020B0604020104020204" pitchFamily="34" charset="0"/>
              </a:rPr>
              <a:t>data and split it </a:t>
            </a:r>
            <a:r>
              <a:rPr lang="en-US" sz="1600" dirty="0">
                <a:solidFill>
                  <a:schemeClr val="accent3">
                    <a:lumMod val="25000"/>
                  </a:schemeClr>
                </a:solidFill>
                <a:latin typeface="Abadi" panose="020B0604020104020204" pitchFamily="34" charset="0"/>
              </a:rPr>
              <a:t>into training and </a:t>
            </a:r>
            <a:r>
              <a:rPr lang="en-US" sz="1600" dirty="0" smtClean="0">
                <a:solidFill>
                  <a:schemeClr val="accent3">
                    <a:lumMod val="25000"/>
                  </a:schemeClr>
                </a:solidFill>
                <a:latin typeface="Abadi" panose="020B0604020104020204" pitchFamily="34" charset="0"/>
              </a:rPr>
              <a:t>testing</a:t>
            </a:r>
          </a:p>
          <a:p>
            <a:pPr lvl="1">
              <a:lnSpc>
                <a:spcPct val="100000"/>
              </a:lnSpc>
              <a:spcBef>
                <a:spcPts val="0"/>
              </a:spcBef>
            </a:pPr>
            <a:r>
              <a:rPr lang="en-US" sz="1600" dirty="0" smtClean="0">
                <a:solidFill>
                  <a:schemeClr val="accent3">
                    <a:lumMod val="25000"/>
                  </a:schemeClr>
                </a:solidFill>
                <a:latin typeface="Abadi" panose="020B0604020104020204" pitchFamily="34" charset="0"/>
              </a:rPr>
              <a:t>Set parameters and algorithms to tune using GridSearchCV</a:t>
            </a:r>
          </a:p>
          <a:p>
            <a:pPr>
              <a:lnSpc>
                <a:spcPct val="100000"/>
              </a:lnSpc>
              <a:spcBef>
                <a:spcPts val="600"/>
              </a:spcBef>
            </a:pPr>
            <a:r>
              <a:rPr lang="en-US" sz="2000" dirty="0" smtClean="0">
                <a:solidFill>
                  <a:schemeClr val="accent3">
                    <a:lumMod val="25000"/>
                  </a:schemeClr>
                </a:solidFill>
                <a:latin typeface="Abadi" panose="020B0604020104020204" pitchFamily="34" charset="0"/>
              </a:rPr>
              <a:t>Evaluate the model</a:t>
            </a:r>
            <a:endParaRPr lang="en-US" sz="2000" dirty="0">
              <a:solidFill>
                <a:schemeClr val="accent3">
                  <a:lumMod val="25000"/>
                </a:schemeClr>
              </a:solidFill>
              <a:latin typeface="Abadi" panose="020B0604020104020204" pitchFamily="34" charset="0"/>
            </a:endParaRPr>
          </a:p>
          <a:p>
            <a:pPr lvl="1">
              <a:lnSpc>
                <a:spcPct val="100000"/>
              </a:lnSpc>
              <a:spcBef>
                <a:spcPts val="0"/>
              </a:spcBef>
            </a:pPr>
            <a:r>
              <a:rPr lang="en-US" sz="1600" dirty="0" smtClean="0">
                <a:solidFill>
                  <a:schemeClr val="accent3">
                    <a:lumMod val="25000"/>
                  </a:schemeClr>
                </a:solidFill>
                <a:latin typeface="Abadi" panose="020B0604020104020204" pitchFamily="34" charset="0"/>
              </a:rPr>
              <a:t>Check accuracy of each model</a:t>
            </a:r>
          </a:p>
          <a:p>
            <a:pPr lvl="1">
              <a:lnSpc>
                <a:spcPct val="100000"/>
              </a:lnSpc>
              <a:spcBef>
                <a:spcPts val="0"/>
              </a:spcBef>
            </a:pPr>
            <a:r>
              <a:rPr lang="en-US" sz="1600" dirty="0" smtClean="0">
                <a:solidFill>
                  <a:schemeClr val="accent3">
                    <a:lumMod val="25000"/>
                  </a:schemeClr>
                </a:solidFill>
                <a:latin typeface="Abadi" panose="020B0604020104020204" pitchFamily="34" charset="0"/>
              </a:rPr>
              <a:t>Get tuned hyperparameters for each type of algorithms</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000" dirty="0" smtClean="0">
                <a:solidFill>
                  <a:schemeClr val="accent3">
                    <a:lumMod val="25000"/>
                  </a:schemeClr>
                </a:solidFill>
                <a:latin typeface="Abadi" panose="020B0604020104020204" pitchFamily="34" charset="0"/>
              </a:rPr>
              <a:t>Improve the model</a:t>
            </a:r>
          </a:p>
          <a:p>
            <a:pPr lvl="1">
              <a:lnSpc>
                <a:spcPct val="100000"/>
              </a:lnSpc>
              <a:spcBef>
                <a:spcPts val="0"/>
              </a:spcBef>
            </a:pPr>
            <a:r>
              <a:rPr lang="en-US" sz="1600" dirty="0" smtClean="0">
                <a:solidFill>
                  <a:schemeClr val="accent3">
                    <a:lumMod val="25000"/>
                  </a:schemeClr>
                </a:solidFill>
                <a:latin typeface="Abadi" panose="020B0604020104020204" pitchFamily="34" charset="0"/>
              </a:rPr>
              <a:t>Use </a:t>
            </a:r>
            <a:r>
              <a:rPr lang="en-US" sz="1600" dirty="0">
                <a:solidFill>
                  <a:schemeClr val="accent3">
                    <a:lumMod val="25000"/>
                  </a:schemeClr>
                </a:solidFill>
                <a:latin typeface="Abadi" panose="020B0604020104020204" pitchFamily="34" charset="0"/>
              </a:rPr>
              <a:t>feature engineering and algorithm </a:t>
            </a:r>
            <a:r>
              <a:rPr lang="en-US" sz="1600" dirty="0" smtClean="0">
                <a:solidFill>
                  <a:schemeClr val="accent3">
                    <a:lumMod val="25000"/>
                  </a:schemeClr>
                </a:solidFill>
                <a:latin typeface="Abadi" panose="020B0604020104020204" pitchFamily="34" charset="0"/>
              </a:rPr>
              <a:t>tuning</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000" dirty="0" smtClean="0">
                <a:solidFill>
                  <a:schemeClr val="accent3">
                    <a:lumMod val="25000"/>
                  </a:schemeClr>
                </a:solidFill>
                <a:latin typeface="Abadi" panose="020B0604020104020204" pitchFamily="34" charset="0"/>
              </a:rPr>
              <a:t>Find the </a:t>
            </a:r>
            <a:r>
              <a:rPr lang="en-US" sz="2000" dirty="0">
                <a:solidFill>
                  <a:schemeClr val="accent3">
                    <a:lumMod val="25000"/>
                  </a:schemeClr>
                </a:solidFill>
                <a:latin typeface="Abadi" panose="020B0604020104020204" pitchFamily="34" charset="0"/>
              </a:rPr>
              <a:t>best performing classification </a:t>
            </a:r>
            <a:r>
              <a:rPr lang="en-US" sz="2000" dirty="0" smtClean="0">
                <a:solidFill>
                  <a:schemeClr val="accent3">
                    <a:lumMod val="25000"/>
                  </a:schemeClr>
                </a:solidFill>
                <a:latin typeface="Abadi" panose="020B0604020104020204" pitchFamily="34" charset="0"/>
              </a:rPr>
              <a:t>model</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err="1" smtClean="0">
                <a:solidFill>
                  <a:schemeClr val="accent3">
                    <a:lumMod val="25000"/>
                  </a:schemeClr>
                </a:solidFill>
                <a:latin typeface="Abadi"/>
              </a:rPr>
              <a:t>GitHub</a:t>
            </a:r>
            <a:r>
              <a:rPr lang="en-US" sz="2000" dirty="0" smtClean="0">
                <a:solidFill>
                  <a:schemeClr val="accent3">
                    <a:lumMod val="25000"/>
                  </a:schemeClr>
                </a:solidFill>
                <a:latin typeface="Abadi"/>
              </a:rPr>
              <a:t> </a:t>
            </a:r>
            <a:r>
              <a:rPr lang="en-US" sz="2000" dirty="0" smtClean="0">
                <a:solidFill>
                  <a:schemeClr val="accent3">
                    <a:lumMod val="25000"/>
                  </a:schemeClr>
                </a:solidFill>
                <a:latin typeface="Abadi"/>
              </a:rPr>
              <a:t>URL:</a:t>
            </a:r>
            <a:r>
              <a:rPr lang="en-US" dirty="0">
                <a:hlinkClick r:id="rId3"/>
              </a:rPr>
              <a:t>CapstoneRepo/Machine Learning Prediction </a:t>
            </a:r>
            <a:r>
              <a:rPr lang="en-US" dirty="0" err="1">
                <a:hlinkClick r:id="rId3"/>
              </a:rPr>
              <a:t>lab.ipynb</a:t>
            </a:r>
            <a:r>
              <a:rPr lang="en-US" dirty="0">
                <a:hlinkClick r:id="rId3"/>
              </a:rPr>
              <a:t> at main · jleeman22/</a:t>
            </a:r>
            <a:r>
              <a:rPr lang="en-US" dirty="0" err="1">
                <a:hlinkClick r:id="rId3"/>
              </a:rPr>
              <a:t>CapstoneRepo</a:t>
            </a:r>
            <a:r>
              <a:rPr lang="en-US" dirty="0">
                <a:hlinkClick r:id="rId3"/>
              </a:rPr>
              <a:t> (github.com)</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1771650"/>
            <a:ext cx="10420638" cy="4097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r>
            <a:r>
              <a:rPr lang="en-US" sz="2200" dirty="0" smtClean="0">
                <a:solidFill>
                  <a:schemeClr val="accent3">
                    <a:lumMod val="25000"/>
                  </a:schemeClr>
                </a:solidFill>
                <a:latin typeface="Abadi" panose="020B0604020104020204" pitchFamily="34" charset="0"/>
              </a:rPr>
              <a:t>will be.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733550"/>
            <a:ext cx="10374239" cy="4147795"/>
          </a:xfrm>
          <a:prstGeom prst="rect">
            <a:avLst/>
          </a:prstGeom>
        </p:spPr>
        <p:txBody>
          <a:bodyPr>
            <a:normAutofit/>
          </a:bodyPr>
          <a:lstStyle/>
          <a:p>
            <a:pPr>
              <a:lnSpc>
                <a:spcPct val="100000"/>
              </a:lnSpc>
              <a:spcBef>
                <a:spcPts val="1400"/>
              </a:spcBef>
            </a:pPr>
            <a:r>
              <a:rPr lang="en-US" sz="2000" dirty="0" smtClean="0">
                <a:solidFill>
                  <a:schemeClr val="accent3">
                    <a:lumMod val="25000"/>
                  </a:schemeClr>
                </a:solidFill>
                <a:latin typeface="Abadi" panose="020B0604020104020204" pitchFamily="34" charset="0"/>
              </a:rPr>
              <a:t>The scatter plot shows that if the payload is greater, the rate of success increases drastically.</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1204154" y="2469546"/>
            <a:ext cx="8782050" cy="40576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7" name="Picture 16">
            <a:extLst>
              <a:ext uri="{FF2B5EF4-FFF2-40B4-BE49-F238E27FC236}">
                <a16:creationId xmlns:a16="http://schemas.microsoft.com/office/drawing/2014/main" xmlns="" id="{5D079B70-0CE8-4E07-ADD8-E302B697715E}"/>
              </a:ext>
            </a:extLst>
          </p:cNvPr>
          <p:cNvPicPr>
            <a:picLocks noChangeAspect="1"/>
          </p:cNvPicPr>
          <p:nvPr/>
        </p:nvPicPr>
        <p:blipFill>
          <a:blip r:embed="rId3"/>
          <a:stretch>
            <a:fillRect/>
          </a:stretch>
        </p:blipFill>
        <p:spPr>
          <a:xfrm>
            <a:off x="4967973" y="2244293"/>
            <a:ext cx="6580559" cy="371607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04108" y="1628187"/>
            <a:ext cx="10515600" cy="143628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10515600" cy="1155357"/>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a:t>
            </a:r>
            <a:r>
              <a:rPr lang="en-US" sz="2000" dirty="0" smtClean="0">
                <a:solidFill>
                  <a:schemeClr val="accent3">
                    <a:lumMod val="25000"/>
                  </a:schemeClr>
                </a:solidFill>
                <a:latin typeface="Abadi" panose="020B0604020104020204" pitchFamily="34" charset="0"/>
              </a:rPr>
              <a:t>see </a:t>
            </a:r>
            <a:r>
              <a:rPr lang="en-US" sz="2000" dirty="0">
                <a:solidFill>
                  <a:schemeClr val="accent3">
                    <a:lumMod val="25000"/>
                  </a:schemeClr>
                </a:solidFill>
                <a:latin typeface="Abadi" panose="020B0604020104020204" pitchFamily="34" charset="0"/>
              </a:rPr>
              <a:t>that with heavy payloads, the successful landing are more for PO, LEO and ISS orbits.</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smtClean="0">
                <a:latin typeface="Abadi" panose="020B0604020104020204" pitchFamily="34" charset="0"/>
              </a:rPr>
              <a:t>Observing the </a:t>
            </a:r>
            <a:r>
              <a:rPr lang="en-US" sz="2200" dirty="0">
                <a:latin typeface="Abadi" panose="020B0604020104020204" pitchFamily="34" charset="0"/>
              </a:rPr>
              <a:t>plot, we </a:t>
            </a:r>
            <a:r>
              <a:rPr lang="en-US" sz="2200" dirty="0" smtClean="0">
                <a:latin typeface="Abadi" panose="020B0604020104020204" pitchFamily="34" charset="0"/>
              </a:rPr>
              <a:t>see that </a:t>
            </a:r>
            <a:r>
              <a:rPr lang="en-US" sz="2200" dirty="0">
                <a:latin typeface="Abadi" panose="020B0604020104020204" pitchFamily="34" charset="0"/>
              </a:rPr>
              <a:t>success rate </a:t>
            </a:r>
            <a:r>
              <a:rPr lang="en-US" sz="2200" dirty="0" smtClean="0">
                <a:latin typeface="Abadi" panose="020B0604020104020204" pitchFamily="34" charset="0"/>
              </a:rPr>
              <a:t>from 2013 </a:t>
            </a:r>
            <a:r>
              <a:rPr lang="en-US" sz="2200" dirty="0">
                <a:latin typeface="Abadi" panose="020B0604020104020204" pitchFamily="34" charset="0"/>
              </a:rPr>
              <a:t>kept on increasing </a:t>
            </a:r>
            <a:r>
              <a:rPr lang="en-US" sz="2200" dirty="0" smtClean="0">
                <a:latin typeface="Abadi" panose="020B0604020104020204" pitchFamily="34" charset="0"/>
              </a:rPr>
              <a:t>until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xmlns="" id="{D504E95A-B6F2-4A67-922F-F513B07630F5}"/>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52389" y="1570252"/>
            <a:ext cx="3406574" cy="4351338"/>
          </a:xfrm>
          <a:prstGeom prst="rect">
            <a:avLst/>
          </a:prstGeom>
        </p:spPr>
        <p:txBody>
          <a:bodyPr>
            <a:normAutofit/>
          </a:bodyPr>
          <a:lstStyle/>
          <a:p>
            <a:pPr>
              <a:spcBef>
                <a:spcPts val="1400"/>
              </a:spcBef>
            </a:pPr>
            <a:r>
              <a:rPr lang="en-US" sz="2200" dirty="0" smtClean="0">
                <a:latin typeface="Abadi" panose="020B0604020104020204" pitchFamily="34" charset="0"/>
              </a:rPr>
              <a:t>Use the </a:t>
            </a:r>
            <a:r>
              <a:rPr lang="en-US" sz="2200" dirty="0">
                <a:latin typeface="Abadi" panose="020B0604020104020204" pitchFamily="34" charset="0"/>
              </a:rPr>
              <a:t>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p:cNvPicPr>
            <a:picLocks noChangeAspect="1"/>
          </p:cNvPicPr>
          <p:nvPr/>
        </p:nvPicPr>
        <p:blipFill>
          <a:blip r:embed="rId3"/>
          <a:stretch>
            <a:fillRect/>
          </a:stretch>
        </p:blipFill>
        <p:spPr>
          <a:xfrm>
            <a:off x="5117757" y="1638815"/>
            <a:ext cx="4724400" cy="30861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65396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5 </a:t>
            </a:r>
            <a:r>
              <a:rPr lang="en-US" sz="2200" dirty="0">
                <a:solidFill>
                  <a:schemeClr val="accent3">
                    <a:lumMod val="25000"/>
                  </a:schemeClr>
                </a:solidFill>
                <a:latin typeface="Abadi" panose="020B0604020104020204" pitchFamily="34" charset="0"/>
              </a:rPr>
              <a:t>records where launch sites begin with `</a:t>
            </a:r>
            <a:r>
              <a:rPr lang="en-US" sz="2200" dirty="0" smtClean="0">
                <a:solidFill>
                  <a:schemeClr val="accent3">
                    <a:lumMod val="25000"/>
                  </a:schemeClr>
                </a:solidFill>
                <a:latin typeface="Abadi" panose="020B0604020104020204" pitchFamily="34" charset="0"/>
              </a:rPr>
              <a:t>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770010" y="2551798"/>
            <a:ext cx="10334625" cy="35337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645726"/>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payload carried by boosters from </a:t>
            </a:r>
            <a:r>
              <a:rPr lang="en-US" sz="2200" dirty="0" smtClean="0">
                <a:solidFill>
                  <a:schemeClr val="accent3">
                    <a:lumMod val="25000"/>
                  </a:schemeClr>
                </a:solidFill>
                <a:latin typeface="Abadi" panose="020B0604020104020204" pitchFamily="34" charset="0"/>
              </a:rPr>
              <a:t>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403650" y="2305362"/>
            <a:ext cx="5743575" cy="12954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65396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average payload mass carried by booster version F9 </a:t>
            </a:r>
            <a:r>
              <a:rPr lang="en-US" sz="2200" dirty="0" smtClean="0">
                <a:solidFill>
                  <a:schemeClr val="accent3">
                    <a:lumMod val="25000"/>
                  </a:schemeClr>
                </a:solidFill>
                <a:latin typeface="Abadi" panose="020B0604020104020204" pitchFamily="34" charset="0"/>
              </a:rPr>
              <a:t>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1871276" y="2690684"/>
            <a:ext cx="6076950" cy="12954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73634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dates of the first successful landing outcome on ground </a:t>
            </a:r>
            <a:r>
              <a:rPr lang="en-US" sz="2200" dirty="0" smtClean="0">
                <a:solidFill>
                  <a:schemeClr val="accent3">
                    <a:lumMod val="25000"/>
                  </a:schemeClr>
                </a:solidFill>
                <a:latin typeface="Abadi"/>
              </a:rPr>
              <a:t>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2206454" y="2781300"/>
            <a:ext cx="6115050" cy="12954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85991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names </a:t>
            </a:r>
            <a:r>
              <a:rPr lang="en-US" sz="2200" dirty="0">
                <a:solidFill>
                  <a:schemeClr val="accent3">
                    <a:lumMod val="25000"/>
                  </a:schemeClr>
                </a:solidFill>
                <a:latin typeface="Abadi"/>
              </a:rPr>
              <a:t>of boosters which have successfully landed on drone ship and had payload mass greater than 4000 but less than </a:t>
            </a:r>
            <a:r>
              <a:rPr lang="en-US" sz="2200" dirty="0" smtClean="0">
                <a:solidFill>
                  <a:schemeClr val="accent3">
                    <a:lumMod val="25000"/>
                  </a:schemeClr>
                </a:solidFill>
                <a:latin typeface="Abadi"/>
              </a:rPr>
              <a:t>6000</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p:cNvPicPr>
            <a:picLocks noChangeAspect="1"/>
          </p:cNvPicPr>
          <p:nvPr/>
        </p:nvPicPr>
        <p:blipFill>
          <a:blip r:embed="rId3"/>
          <a:stretch>
            <a:fillRect/>
          </a:stretch>
        </p:blipFill>
        <p:spPr>
          <a:xfrm>
            <a:off x="879548" y="2758002"/>
            <a:ext cx="10296525" cy="20669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367328"/>
            <a:ext cx="10398458" cy="44156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600"/>
              </a:spcBef>
              <a:spcAft>
                <a:spcPts val="600"/>
              </a:spcAft>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Data collection using API, Web Scraping and Data Wrangling</a:t>
            </a:r>
          </a:p>
          <a:p>
            <a:pPr lvl="1">
              <a:lnSpc>
                <a:spcPct val="100000"/>
              </a:lnSpc>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Exploratory Data Analysis with SQL </a:t>
            </a:r>
          </a:p>
          <a:p>
            <a:pPr lvl="1">
              <a:lnSpc>
                <a:spcPct val="100000"/>
              </a:lnSpc>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Data Visualization with Folium</a:t>
            </a:r>
          </a:p>
          <a:p>
            <a:pPr lvl="1">
              <a:lnSpc>
                <a:spcPct val="100000"/>
              </a:lnSpc>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Machine Learning Predictive Analysis</a:t>
            </a:r>
          </a:p>
          <a:p>
            <a:pPr lvl="1">
              <a:lnSpc>
                <a:spcPct val="100000"/>
              </a:lnSpc>
              <a:spcBef>
                <a:spcPts val="600"/>
              </a:spcBef>
              <a:spcAft>
                <a:spcPts val="600"/>
              </a:spcAft>
              <a:buFont typeface="Wingdings" panose="05000000000000000000" pitchFamily="2" charset="2"/>
              <a:buChar char="Ø"/>
            </a:pPr>
            <a:endParaRPr lang="en-US" sz="1600" dirty="0">
              <a:solidFill>
                <a:schemeClr val="accent3">
                  <a:lumMod val="25000"/>
                </a:schemeClr>
              </a:solidFill>
              <a:latin typeface="Abadi" panose="020B0604020104020204" pitchFamily="34" charset="0"/>
            </a:endParaRPr>
          </a:p>
          <a:p>
            <a:pPr>
              <a:lnSpc>
                <a:spcPct val="100000"/>
              </a:lnSpc>
              <a:spcBef>
                <a:spcPts val="600"/>
              </a:spcBef>
              <a:spcAft>
                <a:spcPts val="600"/>
              </a:spcAft>
            </a:pPr>
            <a:r>
              <a:rPr lang="en-US" sz="2000" dirty="0" smtClean="0">
                <a:solidFill>
                  <a:schemeClr val="accent3">
                    <a:lumMod val="25000"/>
                  </a:schemeClr>
                </a:solidFill>
                <a:latin typeface="Abadi" panose="020B0604020104020204" pitchFamily="34" charset="0"/>
              </a:rPr>
              <a:t>Summary </a:t>
            </a:r>
            <a:r>
              <a:rPr lang="en-US" sz="2000" dirty="0">
                <a:solidFill>
                  <a:schemeClr val="accent3">
                    <a:lumMod val="25000"/>
                  </a:schemeClr>
                </a:solidFill>
                <a:latin typeface="Abadi" panose="020B0604020104020204" pitchFamily="34" charset="0"/>
              </a:rPr>
              <a:t>of all </a:t>
            </a:r>
            <a:r>
              <a:rPr lang="en-US" sz="2000" dirty="0" smtClean="0">
                <a:solidFill>
                  <a:schemeClr val="accent3">
                    <a:lumMod val="25000"/>
                  </a:schemeClr>
                </a:solidFill>
                <a:latin typeface="Abadi" panose="020B0604020104020204" pitchFamily="34" charset="0"/>
              </a:rPr>
              <a:t>results</a:t>
            </a:r>
          </a:p>
          <a:p>
            <a:pPr lvl="1">
              <a:lnSpc>
                <a:spcPct val="100000"/>
              </a:lnSpc>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Data Analysis results</a:t>
            </a:r>
          </a:p>
          <a:p>
            <a:pPr lvl="1">
              <a:lnSpc>
                <a:spcPct val="100000"/>
              </a:lnSpc>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Screenshots of Analytic Visualizations</a:t>
            </a:r>
          </a:p>
          <a:p>
            <a:pPr lvl="1">
              <a:lnSpc>
                <a:spcPct val="100000"/>
              </a:lnSpc>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Predictive Analysis results</a:t>
            </a:r>
          </a:p>
          <a:p>
            <a:pPr>
              <a:lnSpc>
                <a:spcPct val="100000"/>
              </a:lnSpc>
              <a:spcBef>
                <a:spcPts val="1400"/>
              </a:spcBef>
              <a:spcAft>
                <a:spcPts val="600"/>
              </a:spcAft>
            </a:pP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629251"/>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number of successful and failure 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947737" y="2857500"/>
            <a:ext cx="10296525" cy="11430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90933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names of the booster which have carried the maximum payload </a:t>
            </a:r>
            <a:r>
              <a:rPr lang="en-US" sz="2200" dirty="0" smtClean="0">
                <a:solidFill>
                  <a:schemeClr val="accent3">
                    <a:lumMod val="25000"/>
                  </a:schemeClr>
                </a:solidFill>
                <a:latin typeface="Abadi" panose="020B0604020104020204" pitchFamily="34" charset="0"/>
              </a:rPr>
              <a:t>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947479" y="2595047"/>
            <a:ext cx="9934575" cy="39909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909337"/>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928687" y="2700337"/>
            <a:ext cx="10334625" cy="14573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119766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a:t>
            </a:r>
            <a:r>
              <a:rPr lang="en-US" sz="2200" dirty="0" smtClean="0">
                <a:solidFill>
                  <a:schemeClr val="accent3">
                    <a:lumMod val="25000"/>
                  </a:schemeClr>
                </a:solidFill>
                <a:latin typeface="Abadi"/>
              </a:rPr>
              <a:t>order</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p:cNvPicPr>
            <a:picLocks noChangeAspect="1"/>
          </p:cNvPicPr>
          <p:nvPr/>
        </p:nvPicPr>
        <p:blipFill>
          <a:blip r:embed="rId3"/>
          <a:stretch>
            <a:fillRect/>
          </a:stretch>
        </p:blipFill>
        <p:spPr>
          <a:xfrm>
            <a:off x="770010" y="3023286"/>
            <a:ext cx="10334625" cy="28289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56680" y="1381125"/>
            <a:ext cx="8343453" cy="4351338"/>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err="1" smtClean="0">
                <a:solidFill>
                  <a:srgbClr val="0B49CB"/>
                </a:solidFill>
                <a:latin typeface="Abadi"/>
              </a:rPr>
              <a:t>SpaceX</a:t>
            </a:r>
            <a:r>
              <a:rPr lang="en-US" dirty="0" smtClean="0">
                <a:solidFill>
                  <a:srgbClr val="0B49CB"/>
                </a:solidFill>
                <a:latin typeface="Abadi"/>
              </a:rPr>
              <a:t> Launch Site Locations</a:t>
            </a:r>
            <a:endParaRPr lang="en-US" dirty="0">
              <a:solidFill>
                <a:srgbClr val="0B49CB"/>
              </a:solidFill>
              <a:latin typeface="Abadi"/>
            </a:endParaRPr>
          </a:p>
        </p:txBody>
      </p:sp>
      <p:sp>
        <p:nvSpPr>
          <p:cNvPr id="7" name="TextBox 6"/>
          <p:cNvSpPr txBox="1"/>
          <p:nvPr/>
        </p:nvSpPr>
        <p:spPr>
          <a:xfrm>
            <a:off x="9277350" y="1476375"/>
            <a:ext cx="2105025" cy="1754326"/>
          </a:xfrm>
          <a:prstGeom prst="rect">
            <a:avLst/>
          </a:prstGeom>
          <a:noFill/>
        </p:spPr>
        <p:txBody>
          <a:bodyPr wrap="square" rtlCol="0">
            <a:spAutoFit/>
          </a:bodyPr>
          <a:lstStyle/>
          <a:p>
            <a:r>
              <a:rPr lang="en-US" dirty="0" smtClean="0"/>
              <a:t>The map shows that all of the </a:t>
            </a:r>
            <a:r>
              <a:rPr lang="en-US" dirty="0" err="1" smtClean="0"/>
              <a:t>SpaceX</a:t>
            </a:r>
            <a:r>
              <a:rPr lang="en-US" dirty="0" smtClean="0"/>
              <a:t> launch sites are located on the coasts in the United States.</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Markers Showing Launch Sites with Colored Labels</a:t>
            </a:r>
            <a:endParaRPr lang="en-US" dirty="0">
              <a:solidFill>
                <a:srgbClr val="0B49CB"/>
              </a:solidFill>
              <a:latin typeface="Abadi"/>
            </a:endParaRPr>
          </a:p>
        </p:txBody>
      </p:sp>
      <p:pic>
        <p:nvPicPr>
          <p:cNvPr id="6"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69938" y="1845849"/>
            <a:ext cx="9745662" cy="4310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Distance to Landmarks</a:t>
            </a:r>
            <a:endParaRPr lang="en-US" dirty="0">
              <a:solidFill>
                <a:srgbClr val="0B49CB"/>
              </a:solidFill>
              <a:latin typeface="Abadi"/>
            </a:endParaRPr>
          </a:p>
        </p:txBody>
      </p:sp>
      <p:pic>
        <p:nvPicPr>
          <p:cNvPr id="6"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3"/>
          <a:stretch>
            <a:fillRect/>
          </a:stretch>
        </p:blipFill>
        <p:spPr>
          <a:xfrm>
            <a:off x="769938" y="2003529"/>
            <a:ext cx="8597900" cy="36891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Content Placeholder 1"/>
          <p:cNvPicPr>
            <a:picLocks noGrp="1" noChangeAspect="1"/>
          </p:cNvPicPr>
          <p:nvPr>
            <p:ph idx="4294967295"/>
          </p:nvPr>
        </p:nvPicPr>
        <p:blipFill>
          <a:blip r:embed="rId3"/>
          <a:stretch>
            <a:fillRect/>
          </a:stretch>
        </p:blipFill>
        <p:spPr>
          <a:xfrm>
            <a:off x="2008981" y="1943894"/>
            <a:ext cx="7267575" cy="4114800"/>
          </a:xfrm>
          <a:prstGeom prst="rect">
            <a:avLst/>
          </a:prstGeom>
        </p:spPr>
      </p:pic>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Percentage of Each Launch Site</a:t>
            </a:r>
            <a:endParaRPr lang="en-US" dirty="0">
              <a:solidFill>
                <a:srgbClr val="0B49CB"/>
              </a:solidFill>
              <a:latin typeface="Abadi"/>
            </a:endParaRPr>
          </a:p>
        </p:txBody>
      </p:sp>
      <p:sp>
        <p:nvSpPr>
          <p:cNvPr id="4" name="TextBox 3"/>
          <p:cNvSpPr txBox="1"/>
          <p:nvPr/>
        </p:nvSpPr>
        <p:spPr>
          <a:xfrm>
            <a:off x="9276556" y="2085975"/>
            <a:ext cx="2181416" cy="954107"/>
          </a:xfrm>
          <a:prstGeom prst="rect">
            <a:avLst/>
          </a:prstGeom>
          <a:noFill/>
        </p:spPr>
        <p:txBody>
          <a:bodyPr wrap="square" rtlCol="0">
            <a:spAutoFit/>
          </a:bodyPr>
          <a:lstStyle/>
          <a:p>
            <a:r>
              <a:rPr lang="en-US" sz="1400" dirty="0" smtClean="0">
                <a:latin typeface="Abadi" panose="020B0604020104020204"/>
              </a:rPr>
              <a:t>We see that KSC LC-39A had the most successful launches of all of the sites.</a:t>
            </a:r>
            <a:endParaRPr lang="en-US" sz="1400" dirty="0">
              <a:latin typeface="Abadi" panose="020B0604020104020204"/>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1410056"/>
            <a:ext cx="10399485" cy="366614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lnSpc>
                <a:spcPct val="15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r>
              <a:rPr lang="en-US" sz="1600" dirty="0" smtClean="0">
                <a:solidFill>
                  <a:schemeClr val="accent3">
                    <a:lumMod val="25000"/>
                  </a:schemeClr>
                </a:solidFill>
                <a:latin typeface="Abadi" panose="020B0604020104020204" pitchFamily="34" charset="0"/>
              </a:rPr>
              <a:t>We want to </a:t>
            </a:r>
            <a:r>
              <a:rPr lang="en-US" sz="1600" dirty="0">
                <a:solidFill>
                  <a:schemeClr val="accent3">
                    <a:lumMod val="25000"/>
                  </a:schemeClr>
                </a:solidFill>
                <a:latin typeface="Abadi" panose="020B0604020104020204" pitchFamily="34" charset="0"/>
              </a:rPr>
              <a:t>determine if the first stage will land, we can determine the cost of a launch. This information can </a:t>
            </a:r>
            <a:r>
              <a:rPr lang="en-US" sz="1600" dirty="0" smtClean="0">
                <a:solidFill>
                  <a:schemeClr val="accent3">
                    <a:lumMod val="25000"/>
                  </a:schemeClr>
                </a:solidFill>
                <a:latin typeface="Abadi" panose="020B0604020104020204" pitchFamily="34" charset="0"/>
              </a:rPr>
              <a:t>then be </a:t>
            </a:r>
            <a:r>
              <a:rPr lang="en-US" sz="1600" dirty="0">
                <a:solidFill>
                  <a:schemeClr val="accent3">
                    <a:lumMod val="25000"/>
                  </a:schemeClr>
                </a:solidFill>
                <a:latin typeface="Abadi" panose="020B0604020104020204" pitchFamily="34" charset="0"/>
              </a:rPr>
              <a:t>used </a:t>
            </a:r>
            <a:r>
              <a:rPr lang="en-US" sz="1600" dirty="0" smtClean="0">
                <a:solidFill>
                  <a:schemeClr val="accent3">
                    <a:lumMod val="25000"/>
                  </a:schemeClr>
                </a:solidFill>
                <a:latin typeface="Abadi" panose="020B0604020104020204" pitchFamily="34" charset="0"/>
              </a:rPr>
              <a:t>to </a:t>
            </a:r>
            <a:r>
              <a:rPr lang="en-US" sz="1600" dirty="0">
                <a:solidFill>
                  <a:schemeClr val="accent3">
                    <a:lumMod val="25000"/>
                  </a:schemeClr>
                </a:solidFill>
                <a:latin typeface="Abadi" panose="020B0604020104020204" pitchFamily="34" charset="0"/>
              </a:rPr>
              <a:t>bid against SpaceX for a rocket launch. </a:t>
            </a:r>
            <a:endParaRPr lang="en-US" sz="1600" dirty="0" smtClean="0">
              <a:solidFill>
                <a:schemeClr val="accent3">
                  <a:lumMod val="25000"/>
                </a:schemeClr>
              </a:solidFill>
              <a:latin typeface="Abadi" panose="020B0604020104020204" pitchFamily="34" charset="0"/>
            </a:endParaRPr>
          </a:p>
          <a:p>
            <a:pPr lvl="1">
              <a:spcBef>
                <a:spcPts val="1400"/>
              </a:spcBef>
              <a:buFont typeface="Wingdings" panose="05000000000000000000" pitchFamily="2" charset="2"/>
              <a:buChar char="Ø"/>
            </a:pPr>
            <a:endParaRPr lang="en-US" sz="1600" dirty="0" smtClean="0">
              <a:solidFill>
                <a:schemeClr val="accent3">
                  <a:lumMod val="25000"/>
                </a:schemeClr>
              </a:solidFill>
              <a:latin typeface="Abadi" panose="020B0604020104020204" pitchFamily="34" charset="0"/>
            </a:endParaRPr>
          </a:p>
          <a:p>
            <a:pPr>
              <a:spcBef>
                <a:spcPts val="1400"/>
              </a:spcBef>
              <a:spcAft>
                <a:spcPts val="600"/>
              </a:spcAft>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p>
          <a:p>
            <a:pPr lvl="1">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What factors into a successful rocket landing?</a:t>
            </a:r>
          </a:p>
          <a:p>
            <a:pPr lvl="1">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What interactions of these factors help determine a successful landing?</a:t>
            </a:r>
          </a:p>
          <a:p>
            <a:pPr lvl="1">
              <a:spcBef>
                <a:spcPts val="600"/>
              </a:spcBef>
              <a:spcAft>
                <a:spcPts val="600"/>
              </a:spcAft>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What are the best operating conditions necessary to predict a successful landing?</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p:cNvPicPr>
            <a:picLocks noGrp="1" noChangeAspect="1"/>
          </p:cNvPicPr>
          <p:nvPr>
            <p:ph idx="4294967295"/>
          </p:nvPr>
        </p:nvPicPr>
        <p:blipFill>
          <a:blip r:embed="rId3"/>
          <a:stretch>
            <a:fillRect/>
          </a:stretch>
        </p:blipFill>
        <p:spPr>
          <a:xfrm>
            <a:off x="2309019" y="1600994"/>
            <a:ext cx="6543675" cy="3467100"/>
          </a:xfrm>
          <a:prstGeom prst="rect">
            <a:avLst/>
          </a:prstGeom>
        </p:spPr>
      </p:pic>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KSC-39A has the highest launch success ratio</a:t>
            </a:r>
            <a:endParaRPr lang="en-US" dirty="0">
              <a:solidFill>
                <a:srgbClr val="0B49CB"/>
              </a:solidFill>
              <a:latin typeface="Abadi"/>
            </a:endParaRPr>
          </a:p>
        </p:txBody>
      </p:sp>
      <p:sp>
        <p:nvSpPr>
          <p:cNvPr id="4" name="TextBox 3"/>
          <p:cNvSpPr txBox="1"/>
          <p:nvPr/>
        </p:nvSpPr>
        <p:spPr>
          <a:xfrm>
            <a:off x="2309019" y="5143500"/>
            <a:ext cx="6543675" cy="307777"/>
          </a:xfrm>
          <a:prstGeom prst="rect">
            <a:avLst/>
          </a:prstGeom>
          <a:noFill/>
        </p:spPr>
        <p:txBody>
          <a:bodyPr wrap="square" rtlCol="0">
            <a:spAutoFit/>
          </a:bodyPr>
          <a:lstStyle/>
          <a:p>
            <a:pPr algn="ctr"/>
            <a:r>
              <a:rPr lang="en-US" sz="1400" dirty="0" smtClean="0">
                <a:latin typeface="Abadi" panose="020B0604020104020204"/>
              </a:rPr>
              <a:t>KSC LC-39A achieved a 76.9% success rate and a 23.1% failure rate</a:t>
            </a:r>
            <a:endParaRPr lang="en-US" sz="1400" dirty="0">
              <a:latin typeface="Abadi" panose="020B0604020104020204"/>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Outcome Scatter Plot</a:t>
            </a:r>
            <a:endParaRPr lang="en-US" dirty="0">
              <a:solidFill>
                <a:srgbClr val="0B49CB"/>
              </a:solidFill>
              <a:latin typeface="Abadi"/>
            </a:endParaRPr>
          </a:p>
        </p:txBody>
      </p:sp>
      <p:pic>
        <p:nvPicPr>
          <p:cNvPr id="6"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41064" y="1481398"/>
            <a:ext cx="7678005" cy="413305"/>
          </a:xfrm>
          <a:prstGeom prst="rect">
            <a:avLst/>
          </a:prstGeom>
        </p:spPr>
        <p:txBody>
          <a:bodyPr vert="horz" lIns="91440" tIns="45720" rIns="91440" bIns="45720" rtlCol="0" anchor="t">
            <a:normAutofit fontScale="77500" lnSpcReduction="20000"/>
          </a:bodyPr>
          <a:lstStyle/>
          <a:p>
            <a:pPr>
              <a:spcBef>
                <a:spcPts val="1400"/>
              </a:spcBef>
            </a:pPr>
            <a:r>
              <a:rPr lang="en-US" sz="2000" dirty="0">
                <a:latin typeface="Abadi" panose="020B0604020104020204" pitchFamily="34" charset="0"/>
              </a:rPr>
              <a:t>The decision tree classifier is the model with the highest classification accuracy</a:t>
            </a:r>
            <a:endParaRPr lang="en-US" sz="2000" dirty="0">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a:extLst>
              <a:ext uri="{FF2B5EF4-FFF2-40B4-BE49-F238E27FC236}">
                <a16:creationId xmlns:a16="http://schemas.microsoft.com/office/drawing/2014/main" xmlns="" id="{4125DC3F-06C6-4F66-ADB5-43E9E2294DD9}"/>
              </a:ext>
            </a:extLst>
          </p:cNvPr>
          <p:cNvPicPr>
            <a:picLocks noChangeAspect="1"/>
          </p:cNvPicPr>
          <p:nvPr/>
        </p:nvPicPr>
        <p:blipFill>
          <a:blip r:embed="rId3"/>
          <a:stretch>
            <a:fillRect/>
          </a:stretch>
        </p:blipFill>
        <p:spPr>
          <a:xfrm>
            <a:off x="557784" y="2040864"/>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6519795" y="1970955"/>
            <a:ext cx="4213881" cy="4114329"/>
          </a:xfrm>
          <a:prstGeom prst="rect">
            <a:avLst/>
          </a:prstGeom>
        </p:spPr>
        <p:txBody>
          <a:bodyPr>
            <a:normAutofit/>
          </a:bodyPr>
          <a:lstStyle/>
          <a:p>
            <a:pPr>
              <a:buFont typeface="Wingdings" panose="05000000000000000000" pitchFamily="2" charset="2"/>
              <a:buChar char="Ø"/>
            </a:pPr>
            <a:r>
              <a:rPr lang="en-US" sz="2000" dirty="0"/>
              <a:t>The confusion matrix for the decision tree classifier shows that the classifier </a:t>
            </a:r>
            <a:r>
              <a:rPr lang="en-US" sz="2000" dirty="0" smtClean="0"/>
              <a:t>can distinguish </a:t>
            </a:r>
            <a:r>
              <a:rPr lang="en-US" sz="2000" dirty="0"/>
              <a:t>between the different classes. The major problem is the false </a:t>
            </a:r>
            <a:r>
              <a:rPr lang="en-US" sz="2000" dirty="0" smtClean="0"/>
              <a:t>positives .i.e</a:t>
            </a:r>
            <a:r>
              <a:rPr lang="en-US" sz="2000" dirty="0"/>
              <a:t>., unsuccessful landing marked as successful landing by the classifier.</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1569444" y="1970955"/>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676400"/>
            <a:ext cx="10515600" cy="454999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a:t>
            </a:r>
            <a:r>
              <a:rPr lang="en-US" sz="2200" dirty="0" smtClean="0">
                <a:solidFill>
                  <a:schemeClr val="accent3">
                    <a:lumMod val="25000"/>
                  </a:schemeClr>
                </a:solidFill>
                <a:latin typeface="Abadi" panose="020B0604020104020204" pitchFamily="34" charset="0"/>
              </a:rPr>
              <a:t>amount of flights at </a:t>
            </a:r>
            <a:r>
              <a:rPr lang="en-US" sz="2200" dirty="0">
                <a:solidFill>
                  <a:schemeClr val="accent3">
                    <a:lumMod val="25000"/>
                  </a:schemeClr>
                </a:solidFill>
                <a:latin typeface="Abadi" panose="020B0604020104020204" pitchFamily="34" charset="0"/>
              </a:rPr>
              <a:t>a launch site, the greater the success rate at a launch site</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a:t>
            </a:r>
            <a:r>
              <a:rPr lang="en-US" sz="2200" dirty="0" smtClean="0">
                <a:latin typeface="Abadi" panose="020B0604020104020204" pitchFamily="34" charset="0"/>
              </a:rPr>
              <a:t>rate for </a:t>
            </a:r>
            <a:r>
              <a:rPr lang="en-US" sz="2200" dirty="0" err="1" smtClean="0">
                <a:latin typeface="Abadi" panose="020B0604020104020204" pitchFamily="34" charset="0"/>
              </a:rPr>
              <a:t>SpaceX</a:t>
            </a:r>
            <a:r>
              <a:rPr lang="en-US" sz="2200" dirty="0" smtClean="0">
                <a:latin typeface="Abadi" panose="020B0604020104020204" pitchFamily="34" charset="0"/>
              </a:rPr>
              <a:t> launches increased from </a:t>
            </a:r>
            <a:r>
              <a:rPr lang="en-US" sz="2200" dirty="0">
                <a:latin typeface="Abadi" panose="020B0604020104020204" pitchFamily="34" charset="0"/>
              </a:rPr>
              <a:t>2013 </a:t>
            </a:r>
            <a:r>
              <a:rPr lang="en-US" sz="2200" dirty="0" smtClean="0">
                <a:latin typeface="Abadi" panose="020B0604020104020204" pitchFamily="34" charset="0"/>
              </a:rPr>
              <a:t>until </a:t>
            </a:r>
            <a:r>
              <a:rPr lang="en-US" sz="2200" dirty="0">
                <a:latin typeface="Abadi" panose="020B0604020104020204" pitchFamily="34" charset="0"/>
              </a:rPr>
              <a:t>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a:t>
            </a:r>
            <a:r>
              <a:rPr lang="en-US" sz="2200" dirty="0" smtClean="0">
                <a:solidFill>
                  <a:schemeClr val="accent3">
                    <a:lumMod val="25000"/>
                  </a:schemeClr>
                </a:solidFill>
                <a:latin typeface="Abadi" panose="020B0604020104020204" pitchFamily="34" charset="0"/>
              </a:rPr>
              <a:t>sites: 76.9%.</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a:t>
            </a:r>
            <a:r>
              <a:rPr lang="en-US" sz="2200" dirty="0" smtClean="0">
                <a:solidFill>
                  <a:schemeClr val="accent3">
                    <a:lumMod val="25000"/>
                  </a:schemeClr>
                </a:solidFill>
                <a:latin typeface="Abadi" panose="020B0604020104020204" pitchFamily="34" charset="0"/>
              </a:rPr>
              <a:t>was identified as </a:t>
            </a:r>
            <a:r>
              <a:rPr lang="en-US" sz="2200" dirty="0">
                <a:solidFill>
                  <a:schemeClr val="accent3">
                    <a:lumMod val="25000"/>
                  </a:schemeClr>
                </a:solidFill>
                <a:latin typeface="Abadi" panose="020B0604020104020204" pitchFamily="34" charset="0"/>
              </a:rPr>
              <a:t>the best machine learning algorithm for </a:t>
            </a:r>
            <a:r>
              <a:rPr lang="en-US" sz="2200">
                <a:solidFill>
                  <a:schemeClr val="accent3">
                    <a:lumMod val="25000"/>
                  </a:schemeClr>
                </a:solidFill>
                <a:latin typeface="Abadi" panose="020B0604020104020204" pitchFamily="34" charset="0"/>
              </a:rPr>
              <a:t>this </a:t>
            </a:r>
            <a:r>
              <a:rPr lang="en-US" sz="2200" smtClean="0">
                <a:solidFill>
                  <a:schemeClr val="accent3">
                    <a:lumMod val="25000"/>
                  </a:schemeClr>
                </a:solidFill>
                <a:latin typeface="Abadi" panose="020B0604020104020204" pitchFamily="34" charset="0"/>
              </a:rPr>
              <a:t>task/dataset</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was collected using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API and web scrapping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Data was processed using one-hot encoding for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spcAft>
                <a:spcPts val="600"/>
              </a:spcAft>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Data was collected using the response from the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Rest API</a:t>
            </a:r>
            <a:endParaRPr lang="en-US" sz="1800" dirty="0">
              <a:solidFill>
                <a:schemeClr val="accent3">
                  <a:lumMod val="25000"/>
                </a:schemeClr>
              </a:solidFill>
              <a:latin typeface="Abadi" panose="020B0604020104020204" pitchFamily="34" charset="0"/>
            </a:endParaRPr>
          </a:p>
          <a:p>
            <a:pPr marL="228600" lvl="1">
              <a:lnSpc>
                <a:spcPct val="100000"/>
              </a:lnSpc>
              <a:spcBef>
                <a:spcPts val="1400"/>
              </a:spcBef>
              <a:spcAft>
                <a:spcPts val="600"/>
              </a:spcAft>
              <a:buFont typeface="Wingdings" panose="05000000000000000000" pitchFamily="2" charset="2"/>
              <a:buChar char="Ø"/>
            </a:pPr>
            <a:r>
              <a:rPr lang="en-US" sz="1900" dirty="0" smtClean="0">
                <a:solidFill>
                  <a:schemeClr val="accent3">
                    <a:lumMod val="25000"/>
                  </a:schemeClr>
                </a:solidFill>
                <a:latin typeface="Abadi" panose="020B0604020104020204" pitchFamily="34" charset="0"/>
              </a:rPr>
              <a:t>The </a:t>
            </a:r>
            <a:r>
              <a:rPr lang="en-US" sz="1900" dirty="0">
                <a:solidFill>
                  <a:schemeClr val="accent3">
                    <a:lumMod val="25000"/>
                  </a:schemeClr>
                </a:solidFill>
                <a:latin typeface="Abadi" panose="020B0604020104020204" pitchFamily="34" charset="0"/>
              </a:rPr>
              <a:t>response content </a:t>
            </a:r>
            <a:r>
              <a:rPr lang="en-US" sz="1900" dirty="0" smtClean="0">
                <a:solidFill>
                  <a:schemeClr val="accent3">
                    <a:lumMod val="25000"/>
                  </a:schemeClr>
                </a:solidFill>
                <a:latin typeface="Abadi" panose="020B0604020104020204" pitchFamily="34" charset="0"/>
              </a:rPr>
              <a:t>was decoded as JSON </a:t>
            </a:r>
            <a:r>
              <a:rPr lang="en-US" sz="1900" dirty="0">
                <a:solidFill>
                  <a:schemeClr val="accent3">
                    <a:lumMod val="25000"/>
                  </a:schemeClr>
                </a:solidFill>
                <a:latin typeface="Abadi" panose="020B0604020104020204" pitchFamily="34" charset="0"/>
              </a:rPr>
              <a:t>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smtClean="0">
                <a:solidFill>
                  <a:schemeClr val="accent3">
                    <a:lumMod val="25000"/>
                  </a:schemeClr>
                </a:solidFill>
                <a:latin typeface="Abadi" panose="020B0604020104020204" pitchFamily="34" charset="0"/>
              </a:rPr>
              <a:t>().</a:t>
            </a:r>
          </a:p>
          <a:p>
            <a:pPr marL="685800" lvl="2">
              <a:lnSpc>
                <a:spcPct val="100000"/>
              </a:lnSpc>
              <a:spcBef>
                <a:spcPts val="1400"/>
              </a:spcBef>
              <a:spcAft>
                <a:spcPts val="600"/>
              </a:spcAft>
              <a:buFont typeface="Wingdings" panose="05000000000000000000" pitchFamily="2" charset="2"/>
              <a:buChar char="Ø"/>
            </a:pPr>
            <a:r>
              <a:rPr lang="en-US" sz="1500" dirty="0" smtClean="0">
                <a:solidFill>
                  <a:schemeClr val="accent3">
                    <a:lumMod val="25000"/>
                  </a:schemeClr>
                </a:solidFill>
                <a:latin typeface="Abadi" panose="020B0604020104020204" pitchFamily="34" charset="0"/>
              </a:rPr>
              <a:t>The data was then cleaned and missing values were accounted for.</a:t>
            </a:r>
          </a:p>
          <a:p>
            <a:pPr marL="228600" lvl="1">
              <a:lnSpc>
                <a:spcPct val="100000"/>
              </a:lnSpc>
              <a:spcBef>
                <a:spcPts val="1400"/>
              </a:spcBef>
              <a:spcAft>
                <a:spcPts val="600"/>
              </a:spcAft>
              <a:buFont typeface="Wingdings" panose="05000000000000000000" pitchFamily="2" charset="2"/>
              <a:buChar char="Ø"/>
            </a:pPr>
            <a:r>
              <a:rPr lang="en-US" sz="1900" dirty="0" smtClean="0">
                <a:solidFill>
                  <a:schemeClr val="accent3">
                    <a:lumMod val="25000"/>
                  </a:schemeClr>
                </a:solidFill>
                <a:latin typeface="Abadi" panose="020B0604020104020204" pitchFamily="34" charset="0"/>
              </a:rPr>
              <a:t>Web </a:t>
            </a:r>
            <a:r>
              <a:rPr lang="en-US" sz="1900" dirty="0">
                <a:solidFill>
                  <a:schemeClr val="accent3">
                    <a:lumMod val="25000"/>
                  </a:schemeClr>
                </a:solidFill>
                <a:latin typeface="Abadi" panose="020B0604020104020204" pitchFamily="34" charset="0"/>
              </a:rPr>
              <a:t>scraping </a:t>
            </a:r>
            <a:r>
              <a:rPr lang="en-US" sz="1900" dirty="0" smtClean="0">
                <a:solidFill>
                  <a:schemeClr val="accent3">
                    <a:lumMod val="25000"/>
                  </a:schemeClr>
                </a:solidFill>
                <a:latin typeface="Abadi" panose="020B0604020104020204" pitchFamily="34" charset="0"/>
              </a:rPr>
              <a:t>was done against Wikipedia </a:t>
            </a:r>
            <a:r>
              <a:rPr lang="en-US" sz="1900" dirty="0">
                <a:solidFill>
                  <a:schemeClr val="accent3">
                    <a:lumMod val="25000"/>
                  </a:schemeClr>
                </a:solidFill>
                <a:latin typeface="Abadi" panose="020B0604020104020204" pitchFamily="34" charset="0"/>
              </a:rPr>
              <a:t>for Falcon 9 launch records </a:t>
            </a:r>
            <a:r>
              <a:rPr lang="en-US" sz="1900" dirty="0" smtClean="0">
                <a:solidFill>
                  <a:schemeClr val="accent3">
                    <a:lumMod val="25000"/>
                  </a:schemeClr>
                </a:solidFill>
                <a:latin typeface="Abadi" panose="020B0604020104020204" pitchFamily="34" charset="0"/>
              </a:rPr>
              <a:t>using </a:t>
            </a:r>
            <a:r>
              <a:rPr lang="en-US" sz="1900" dirty="0" err="1" smtClean="0">
                <a:solidFill>
                  <a:schemeClr val="accent3">
                    <a:lumMod val="25000"/>
                  </a:schemeClr>
                </a:solidFill>
                <a:latin typeface="Abadi" panose="020B0604020104020204" pitchFamily="34" charset="0"/>
              </a:rPr>
              <a:t>BeautifulSoup</a:t>
            </a:r>
            <a:r>
              <a:rPr lang="en-US" sz="1900" dirty="0" smtClean="0">
                <a:solidFill>
                  <a:schemeClr val="accent3">
                    <a:lumMod val="25000"/>
                  </a:schemeClr>
                </a:solidFill>
                <a:latin typeface="Abadi" panose="020B0604020104020204" pitchFamily="34" charset="0"/>
              </a:rPr>
              <a:t> to extract launch records. The html was parsed and saved to a Pandas </a:t>
            </a:r>
            <a:r>
              <a:rPr lang="en-US" sz="1900" dirty="0" err="1" smtClean="0">
                <a:solidFill>
                  <a:schemeClr val="accent3">
                    <a:lumMod val="25000"/>
                  </a:schemeClr>
                </a:solidFill>
                <a:latin typeface="Abadi" panose="020B0604020104020204" pitchFamily="34" charset="0"/>
              </a:rPr>
              <a:t>Dataframe</a:t>
            </a:r>
            <a:r>
              <a:rPr lang="en-US" sz="1900" dirty="0" smtClean="0">
                <a:solidFill>
                  <a:schemeClr val="accent3">
                    <a:lumMod val="25000"/>
                  </a:schemeClr>
                </a:solidFill>
                <a:latin typeface="Abadi" panose="020B0604020104020204" pitchFamily="34" charset="0"/>
              </a:rPr>
              <a:t> which was used for analysis. </a:t>
            </a:r>
            <a:endParaRPr lang="en-US" sz="1900" dirty="0">
              <a:solidFill>
                <a:schemeClr val="accent3">
                  <a:lumMod val="25000"/>
                </a:schemeClr>
              </a:solidFill>
              <a:latin typeface="Abadi" panose="020B0604020104020204" pitchFamily="34" charset="0"/>
            </a:endParaRPr>
          </a:p>
          <a:p>
            <a:pPr marL="228600" lvl="1">
              <a:lnSpc>
                <a:spcPct val="100000"/>
              </a:lnSpc>
              <a:spcBef>
                <a:spcPts val="1400"/>
              </a:spcBef>
              <a:buFont typeface="Wingdings" panose="05000000000000000000" pitchFamily="2" charset="2"/>
              <a:buChar char="Ø"/>
            </a:pPr>
            <a:endParaRPr lang="en-US" sz="19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buFont typeface="Wingdings" panose="05000000000000000000" pitchFamily="2" charset="2"/>
              <a:buChar char="Ø"/>
            </a:pPr>
            <a:r>
              <a:rPr lang="en-US" sz="2200" dirty="0" smtClean="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a:t>
            </a:r>
            <a:r>
              <a:rPr lang="en-US" sz="2200" dirty="0" smtClean="0">
                <a:solidFill>
                  <a:schemeClr val="accent3">
                    <a:lumMod val="25000"/>
                  </a:schemeClr>
                </a:solidFill>
                <a:latin typeface="Abadi" panose="020B0604020104020204" pitchFamily="34" charset="0"/>
              </a:rPr>
              <a:t>was used to </a:t>
            </a:r>
            <a:r>
              <a:rPr lang="en-US" sz="2200" dirty="0">
                <a:solidFill>
                  <a:schemeClr val="accent3">
                    <a:lumMod val="25000"/>
                  </a:schemeClr>
                </a:solidFill>
                <a:latin typeface="Abadi" panose="020B0604020104020204" pitchFamily="34" charset="0"/>
              </a:rPr>
              <a:t>collect </a:t>
            </a:r>
            <a:r>
              <a:rPr lang="en-US" sz="2200" dirty="0" smtClean="0">
                <a:solidFill>
                  <a:schemeClr val="accent3">
                    <a:lumMod val="25000"/>
                  </a:schemeClr>
                </a:solidFill>
                <a:latin typeface="Abadi" panose="020B0604020104020204" pitchFamily="34" charset="0"/>
              </a:rPr>
              <a:t>data. It was then cleaned </a:t>
            </a:r>
            <a:r>
              <a:rPr lang="en-US" sz="2200" dirty="0">
                <a:solidFill>
                  <a:schemeClr val="accent3">
                    <a:lumMod val="25000"/>
                  </a:schemeClr>
                </a:solidFill>
                <a:latin typeface="Abadi" panose="020B0604020104020204" pitchFamily="34" charset="0"/>
              </a:rPr>
              <a:t>and </a:t>
            </a:r>
            <a:r>
              <a:rPr lang="en-US" sz="2200" dirty="0" smtClean="0">
                <a:solidFill>
                  <a:schemeClr val="accent3">
                    <a:lumMod val="25000"/>
                  </a:schemeClr>
                </a:solidFill>
                <a:latin typeface="Abadi" panose="020B0604020104020204" pitchFamily="34" charset="0"/>
              </a:rPr>
              <a:t>formed.</a:t>
            </a:r>
          </a:p>
          <a:p>
            <a:pPr>
              <a:lnSpc>
                <a:spcPct val="100000"/>
              </a:lnSpc>
              <a:spcBef>
                <a:spcPts val="1400"/>
              </a:spcBef>
              <a:buFont typeface="Wingdings" panose="05000000000000000000" pitchFamily="2" charset="2"/>
              <a:buChar char="Ø"/>
            </a:pPr>
            <a:r>
              <a:rPr lang="en-US" sz="2200" dirty="0" err="1" smtClean="0">
                <a:solidFill>
                  <a:schemeClr val="accent3">
                    <a:lumMod val="25000"/>
                  </a:schemeClr>
                </a:solidFill>
                <a:latin typeface="Abadi" panose="020B0604020104020204" pitchFamily="34" charset="0"/>
              </a:rPr>
              <a:t>Json_normalize</a:t>
            </a:r>
            <a:r>
              <a:rPr lang="en-US" sz="2200" dirty="0" smtClean="0">
                <a:solidFill>
                  <a:schemeClr val="accent3">
                    <a:lumMod val="25000"/>
                  </a:schemeClr>
                </a:solidFill>
                <a:latin typeface="Abadi" panose="020B0604020104020204" pitchFamily="34" charset="0"/>
              </a:rPr>
              <a:t>() was used to convert data to a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 to be used in analysis.</a:t>
            </a:r>
            <a:endParaRPr lang="en-US" sz="2200" dirty="0" smtClean="0">
              <a:solidFill>
                <a:schemeClr val="accent3">
                  <a:lumMod val="25000"/>
                </a:schemeClr>
              </a:solidFill>
              <a:latin typeface="Abadi"/>
            </a:endParaRPr>
          </a:p>
          <a:p>
            <a:pPr>
              <a:lnSpc>
                <a:spcPct val="100000"/>
              </a:lnSpc>
              <a:spcBef>
                <a:spcPts val="1400"/>
              </a:spcBef>
              <a:buFont typeface="Wingdings" panose="05000000000000000000" pitchFamily="2" charset="2"/>
              <a:buChar char="Ø"/>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 </a:t>
            </a:r>
            <a:endParaRPr lang="en-US" sz="2200" dirty="0">
              <a:solidFill>
                <a:schemeClr val="accent3">
                  <a:lumMod val="25000"/>
                </a:schemeClr>
              </a:solidFill>
              <a:latin typeface="Abadi" panose="020B0604020104020204" pitchFamily="34" charset="0"/>
            </a:endParaRPr>
          </a:p>
          <a:p>
            <a:r>
              <a:rPr lang="en-US" dirty="0" err="1">
                <a:hlinkClick r:id="rId3"/>
              </a:rPr>
              <a:t>CapstoneRepo</a:t>
            </a:r>
            <a:r>
              <a:rPr lang="en-US" dirty="0">
                <a:hlinkClick r:id="rId3"/>
              </a:rPr>
              <a:t>/Applied Data Science Capstone </a:t>
            </a:r>
            <a:r>
              <a:rPr lang="en-US" dirty="0" err="1">
                <a:hlinkClick r:id="rId3"/>
              </a:rPr>
              <a:t>Notebook.ipynb</a:t>
            </a:r>
            <a:r>
              <a:rPr lang="en-US" dirty="0">
                <a:hlinkClick r:id="rId3"/>
              </a:rPr>
              <a:t> at main · jleeman22/</a:t>
            </a:r>
            <a:r>
              <a:rPr lang="en-US" dirty="0" err="1">
                <a:hlinkClick r:id="rId3"/>
              </a:rPr>
              <a:t>CapstoneRepo</a:t>
            </a:r>
            <a:r>
              <a:rPr lang="en-US" dirty="0">
                <a:hlinkClick r:id="rId3"/>
              </a:rPr>
              <a:t> (github.com)</a:t>
            </a:r>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337" y="1684294"/>
            <a:ext cx="5996926" cy="4377421"/>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buFont typeface="Wingdings" panose="05000000000000000000" pitchFamily="2" charset="2"/>
              <a:buChar char="Ø"/>
            </a:pPr>
            <a:r>
              <a:rPr lang="en-US" sz="2200" dirty="0" smtClean="0">
                <a:solidFill>
                  <a:schemeClr val="accent3">
                    <a:lumMod val="25000"/>
                  </a:schemeClr>
                </a:solidFill>
                <a:latin typeface="Abadi"/>
              </a:rPr>
              <a:t>Request Falcon9 launch data from Wikipedia URL</a:t>
            </a:r>
          </a:p>
          <a:p>
            <a:pPr>
              <a:lnSpc>
                <a:spcPct val="100000"/>
              </a:lnSpc>
              <a:spcBef>
                <a:spcPts val="1400"/>
              </a:spcBef>
              <a:buFont typeface="Wingdings" panose="05000000000000000000" pitchFamily="2" charset="2"/>
              <a:buChar char="Ø"/>
            </a:pPr>
            <a:r>
              <a:rPr lang="en-US" sz="2200" dirty="0" smtClean="0">
                <a:solidFill>
                  <a:schemeClr val="accent3">
                    <a:lumMod val="25000"/>
                  </a:schemeClr>
                </a:solidFill>
                <a:latin typeface="Abadi"/>
              </a:rPr>
              <a:t>Use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 on the response text</a:t>
            </a:r>
          </a:p>
          <a:p>
            <a:pPr>
              <a:lnSpc>
                <a:spcPct val="100000"/>
              </a:lnSpc>
              <a:spcBef>
                <a:spcPts val="1400"/>
              </a:spcBef>
              <a:buFont typeface="Wingdings" panose="05000000000000000000" pitchFamily="2" charset="2"/>
              <a:buChar char="Ø"/>
            </a:pPr>
            <a:r>
              <a:rPr lang="en-US" sz="2200" dirty="0" smtClean="0">
                <a:solidFill>
                  <a:schemeClr val="accent3">
                    <a:lumMod val="25000"/>
                  </a:schemeClr>
                </a:solidFill>
                <a:latin typeface="Abadi"/>
              </a:rPr>
              <a:t>Extract the data from the html</a:t>
            </a:r>
            <a:endParaRPr lang="en-US" sz="2200" dirty="0">
              <a:solidFill>
                <a:schemeClr val="accent3">
                  <a:lumMod val="25000"/>
                </a:schemeClr>
              </a:solidFill>
              <a:latin typeface="Abadi"/>
            </a:endParaRPr>
          </a:p>
          <a:p>
            <a:pPr>
              <a:lnSpc>
                <a:spcPct val="100000"/>
              </a:lnSpc>
              <a:spcBef>
                <a:spcPts val="1400"/>
              </a:spcBef>
              <a:buFont typeface="Wingdings" panose="05000000000000000000" pitchFamily="2" charset="2"/>
              <a:buChar char="Ø"/>
            </a:pPr>
            <a:r>
              <a:rPr lang="en-US" sz="2400" dirty="0" err="1">
                <a:hlinkClick r:id="rId3"/>
              </a:rPr>
              <a:t>CapstoneRepo</a:t>
            </a:r>
            <a:r>
              <a:rPr lang="en-US" sz="2400" dirty="0">
                <a:hlinkClick r:id="rId3"/>
              </a:rPr>
              <a:t>/Capstone Web </a:t>
            </a:r>
            <a:r>
              <a:rPr lang="en-US" sz="2400" dirty="0" err="1">
                <a:hlinkClick r:id="rId3"/>
              </a:rPr>
              <a:t>Scrapping.ipynb</a:t>
            </a:r>
            <a:r>
              <a:rPr lang="en-US" sz="2400" dirty="0">
                <a:hlinkClick r:id="rId3"/>
              </a:rPr>
              <a:t> at main · jleeman22/</a:t>
            </a:r>
            <a:r>
              <a:rPr lang="en-US" sz="2400" dirty="0" err="1">
                <a:hlinkClick r:id="rId3"/>
              </a:rPr>
              <a:t>CapstoneRepo</a:t>
            </a:r>
            <a:r>
              <a:rPr lang="en-US" sz="2400" dirty="0">
                <a:hlinkClick r:id="rId3"/>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0262" y="1792288"/>
            <a:ext cx="5547710" cy="4634923"/>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2006/documentManagement/types"/>
    <ds:schemaRef ds:uri="http://schemas.openxmlformats.org/package/2006/metadata/core-properties"/>
    <ds:schemaRef ds:uri="f80a141d-92ca-4d3d-9308-f7e7b1d44ce8"/>
    <ds:schemaRef ds:uri="http://purl.org/dc/elements/1.1/"/>
    <ds:schemaRef ds:uri="http://purl.org/dc/terms/"/>
    <ds:schemaRef ds:uri="155be751-a274-42e8-93fb-f39d3b9bccc8"/>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519</TotalTime>
  <Words>1539</Words>
  <Application>Microsoft Office PowerPoint</Application>
  <PresentationFormat>Widescreen</PresentationFormat>
  <Paragraphs>222</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Leeman, John</cp:lastModifiedBy>
  <cp:revision>268</cp:revision>
  <dcterms:created xsi:type="dcterms:W3CDTF">2021-04-29T18:58:34Z</dcterms:created>
  <dcterms:modified xsi:type="dcterms:W3CDTF">2022-12-06T16:39:16Z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